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10" r:id="rId5"/>
  </p:sldMasterIdLst>
  <p:notesMasterIdLst>
    <p:notesMasterId r:id="rId24"/>
  </p:notesMasterIdLst>
  <p:handoutMasterIdLst>
    <p:handoutMasterId r:id="rId25"/>
  </p:handoutMasterIdLst>
  <p:sldIdLst>
    <p:sldId id="256" r:id="rId6"/>
    <p:sldId id="274" r:id="rId7"/>
    <p:sldId id="258" r:id="rId8"/>
    <p:sldId id="276" r:id="rId9"/>
    <p:sldId id="263" r:id="rId10"/>
    <p:sldId id="261" r:id="rId11"/>
    <p:sldId id="277" r:id="rId12"/>
    <p:sldId id="280" r:id="rId13"/>
    <p:sldId id="279" r:id="rId14"/>
    <p:sldId id="278" r:id="rId15"/>
    <p:sldId id="281" r:id="rId16"/>
    <p:sldId id="282" r:id="rId17"/>
    <p:sldId id="283" r:id="rId18"/>
    <p:sldId id="284" r:id="rId19"/>
    <p:sldId id="287" r:id="rId20"/>
    <p:sldId id="286" r:id="rId21"/>
    <p:sldId id="288" r:id="rId22"/>
    <p:sldId id="28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100" userDrawn="1">
          <p15:clr>
            <a:srgbClr val="A4A3A4"/>
          </p15:clr>
        </p15:guide>
        <p15:guide id="3" orient="horz" pos="432" userDrawn="1">
          <p15:clr>
            <a:srgbClr val="A4A3A4"/>
          </p15:clr>
        </p15:guide>
        <p15:guide id="4" orient="horz" pos="3751" userDrawn="1">
          <p15:clr>
            <a:srgbClr val="A4A3A4"/>
          </p15:clr>
        </p15:guide>
        <p15:guide id="5" orient="horz" pos="1246" userDrawn="1">
          <p15:clr>
            <a:srgbClr val="A4A3A4"/>
          </p15:clr>
        </p15:guide>
        <p15:guide id="6" orient="horz" pos="1848" userDrawn="1">
          <p15:clr>
            <a:srgbClr val="A4A3A4"/>
          </p15:clr>
        </p15:guide>
        <p15:guide id="7" pos="3840" userDrawn="1">
          <p15:clr>
            <a:srgbClr val="A4A3A4"/>
          </p15:clr>
        </p15:guide>
        <p15:guide id="8" pos="256" userDrawn="1">
          <p15:clr>
            <a:srgbClr val="A4A3A4"/>
          </p15:clr>
        </p15:guide>
        <p15:guide id="9" pos="512" userDrawn="1">
          <p15:clr>
            <a:srgbClr val="A4A3A4"/>
          </p15:clr>
        </p15:guide>
        <p15:guide id="10" pos="551" userDrawn="1">
          <p15:clr>
            <a:srgbClr val="A4A3A4"/>
          </p15:clr>
        </p15:guide>
        <p15:guide id="11" pos="7428" userDrawn="1">
          <p15:clr>
            <a:srgbClr val="A4A3A4"/>
          </p15:clr>
        </p15:guide>
        <p15:guide id="12" pos="7164" userDrawn="1">
          <p15:clr>
            <a:srgbClr val="A4A3A4"/>
          </p15:clr>
        </p15:guide>
        <p15:guide id="13" pos="2899" userDrawn="1">
          <p15:clr>
            <a:srgbClr val="A4A3A4"/>
          </p15:clr>
        </p15:guide>
        <p15:guide id="14" pos="3083" userDrawn="1">
          <p15:clr>
            <a:srgbClr val="A4A3A4"/>
          </p15:clr>
        </p15:guide>
        <p15:guide id="15" pos="4785" userDrawn="1">
          <p15:clr>
            <a:srgbClr val="A4A3A4"/>
          </p15:clr>
        </p15:guide>
        <p15:guide id="16" pos="459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ur Sharma" initials="AS" lastIdx="1" clrIdx="0">
    <p:extLst>
      <p:ext uri="{19B8F6BF-5375-455C-9EA6-DF929625EA0E}">
        <p15:presenceInfo xmlns:p15="http://schemas.microsoft.com/office/powerpoint/2012/main" userId="Ankur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79" autoAdjust="0"/>
  </p:normalViewPr>
  <p:slideViewPr>
    <p:cSldViewPr snapToGrid="0">
      <p:cViewPr varScale="1">
        <p:scale>
          <a:sx n="95" d="100"/>
          <a:sy n="95" d="100"/>
        </p:scale>
        <p:origin x="600" y="72"/>
      </p:cViewPr>
      <p:guideLst>
        <p:guide orient="horz" pos="2160"/>
        <p:guide orient="horz" pos="4100"/>
        <p:guide orient="horz" pos="432"/>
        <p:guide orient="horz" pos="3751"/>
        <p:guide orient="horz" pos="1246"/>
        <p:guide orient="horz" pos="1848"/>
        <p:guide pos="3840"/>
        <p:guide pos="256"/>
        <p:guide pos="512"/>
        <p:guide pos="551"/>
        <p:guide pos="7428"/>
        <p:guide pos="7164"/>
        <p:guide pos="2899"/>
        <p:guide pos="3083"/>
        <p:guide pos="4785"/>
        <p:guide pos="4597"/>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C358B-0470-4E19-A3DB-5A81A23119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948289-A1A2-43C4-A8B1-A90BA2CF063C}">
      <dgm:prSet/>
      <dgm:spPr/>
      <dgm:t>
        <a:bodyPr/>
        <a:lstStyle/>
        <a:p>
          <a:r>
            <a:rPr lang="en-US" b="0" i="0" dirty="0"/>
            <a:t>This Project shows how to create an ASP.NET Core web app with user data protected by authorization. It displays a list of contacts that authenticated (registered) users have created. There are three security groups:</a:t>
          </a:r>
          <a:endParaRPr lang="en-US" dirty="0"/>
        </a:p>
      </dgm:t>
    </dgm:pt>
    <dgm:pt modelId="{D8CD5191-F557-4E9C-8D98-2B80F4AD22DC}" type="parTrans" cxnId="{6BD34740-054D-4B9A-8BAF-D07C89A964C7}">
      <dgm:prSet/>
      <dgm:spPr/>
      <dgm:t>
        <a:bodyPr/>
        <a:lstStyle/>
        <a:p>
          <a:endParaRPr lang="en-US"/>
        </a:p>
      </dgm:t>
    </dgm:pt>
    <dgm:pt modelId="{9303ACD7-86CB-4ED4-B5CF-7BDD697D3251}" type="sibTrans" cxnId="{6BD34740-054D-4B9A-8BAF-D07C89A964C7}">
      <dgm:prSet/>
      <dgm:spPr/>
      <dgm:t>
        <a:bodyPr/>
        <a:lstStyle/>
        <a:p>
          <a:endParaRPr lang="en-US"/>
        </a:p>
      </dgm:t>
    </dgm:pt>
    <dgm:pt modelId="{E711D5E6-143E-4F02-A9DE-51A27E4FBFA0}">
      <dgm:prSet/>
      <dgm:spPr/>
      <dgm:t>
        <a:bodyPr/>
        <a:lstStyle/>
        <a:p>
          <a:r>
            <a:rPr lang="en-US" b="1" i="0"/>
            <a:t>Registered users</a:t>
          </a:r>
          <a:r>
            <a:rPr lang="en-US" b="0" i="0"/>
            <a:t> can view all the approved data and can edit/delete their own data.</a:t>
          </a:r>
          <a:endParaRPr lang="en-US"/>
        </a:p>
      </dgm:t>
    </dgm:pt>
    <dgm:pt modelId="{6FD24F7C-DC44-48DE-AA92-1731F2AF3327}" type="parTrans" cxnId="{9FEC55B6-5537-4259-83FA-449CE11E28D8}">
      <dgm:prSet/>
      <dgm:spPr/>
      <dgm:t>
        <a:bodyPr/>
        <a:lstStyle/>
        <a:p>
          <a:endParaRPr lang="en-US"/>
        </a:p>
      </dgm:t>
    </dgm:pt>
    <dgm:pt modelId="{46623341-7DE4-410B-93E9-FDD7F4E5019A}" type="sibTrans" cxnId="{9FEC55B6-5537-4259-83FA-449CE11E28D8}">
      <dgm:prSet/>
      <dgm:spPr/>
      <dgm:t>
        <a:bodyPr/>
        <a:lstStyle/>
        <a:p>
          <a:endParaRPr lang="en-US"/>
        </a:p>
      </dgm:t>
    </dgm:pt>
    <dgm:pt modelId="{2E3C14BA-D0FF-4217-8893-30E174AECE5F}">
      <dgm:prSet/>
      <dgm:spPr/>
      <dgm:t>
        <a:bodyPr/>
        <a:lstStyle/>
        <a:p>
          <a:r>
            <a:rPr lang="en-US" b="1" i="0"/>
            <a:t>Managers</a:t>
          </a:r>
          <a:r>
            <a:rPr lang="en-US" b="0" i="0"/>
            <a:t> can approve or reject contact data. Only approved contacts are visible to users.</a:t>
          </a:r>
          <a:endParaRPr lang="en-US"/>
        </a:p>
      </dgm:t>
    </dgm:pt>
    <dgm:pt modelId="{0A62F1A7-745F-49FC-B91F-EDE5CB15C1AC}" type="parTrans" cxnId="{01AB8A2F-B9C4-4232-9375-3726ED4E8732}">
      <dgm:prSet/>
      <dgm:spPr/>
      <dgm:t>
        <a:bodyPr/>
        <a:lstStyle/>
        <a:p>
          <a:endParaRPr lang="en-US"/>
        </a:p>
      </dgm:t>
    </dgm:pt>
    <dgm:pt modelId="{377A70F3-FCC9-4E4B-90BB-FE722E44FAE9}" type="sibTrans" cxnId="{01AB8A2F-B9C4-4232-9375-3726ED4E8732}">
      <dgm:prSet/>
      <dgm:spPr/>
      <dgm:t>
        <a:bodyPr/>
        <a:lstStyle/>
        <a:p>
          <a:endParaRPr lang="en-US"/>
        </a:p>
      </dgm:t>
    </dgm:pt>
    <dgm:pt modelId="{1E144157-37ED-4CC7-9DC3-8BED24D94EC4}">
      <dgm:prSet/>
      <dgm:spPr/>
      <dgm:t>
        <a:bodyPr/>
        <a:lstStyle/>
        <a:p>
          <a:r>
            <a:rPr lang="en-US" b="1" i="0"/>
            <a:t>Administrators</a:t>
          </a:r>
          <a:r>
            <a:rPr lang="en-US" b="0" i="0"/>
            <a:t> can approve/reject and edit/delete any data.</a:t>
          </a:r>
          <a:endParaRPr lang="en-US"/>
        </a:p>
      </dgm:t>
    </dgm:pt>
    <dgm:pt modelId="{7D9B991A-2FF5-4C4D-915C-36AD0C0F0FBE}" type="parTrans" cxnId="{C7C9EF78-4E1B-41B2-97E9-436BCD5DA527}">
      <dgm:prSet/>
      <dgm:spPr/>
      <dgm:t>
        <a:bodyPr/>
        <a:lstStyle/>
        <a:p>
          <a:endParaRPr lang="en-US"/>
        </a:p>
      </dgm:t>
    </dgm:pt>
    <dgm:pt modelId="{AD8B6C7F-E131-434F-9F92-C6EC278FD20B}" type="sibTrans" cxnId="{C7C9EF78-4E1B-41B2-97E9-436BCD5DA527}">
      <dgm:prSet/>
      <dgm:spPr/>
      <dgm:t>
        <a:bodyPr/>
        <a:lstStyle/>
        <a:p>
          <a:endParaRPr lang="en-US"/>
        </a:p>
      </dgm:t>
    </dgm:pt>
    <dgm:pt modelId="{0B6128D7-9E5A-4A1F-9CDA-B63E88A1100D}" type="pres">
      <dgm:prSet presAssocID="{932C358B-0470-4E19-A3DB-5A81A231195B}" presName="linear" presStyleCnt="0">
        <dgm:presLayoutVars>
          <dgm:animLvl val="lvl"/>
          <dgm:resizeHandles val="exact"/>
        </dgm:presLayoutVars>
      </dgm:prSet>
      <dgm:spPr/>
    </dgm:pt>
    <dgm:pt modelId="{50372FD9-44FA-4C32-AA68-D6642DD3B806}" type="pres">
      <dgm:prSet presAssocID="{44948289-A1A2-43C4-A8B1-A90BA2CF063C}" presName="parentText" presStyleLbl="node1" presStyleIdx="0" presStyleCnt="4">
        <dgm:presLayoutVars>
          <dgm:chMax val="0"/>
          <dgm:bulletEnabled val="1"/>
        </dgm:presLayoutVars>
      </dgm:prSet>
      <dgm:spPr/>
    </dgm:pt>
    <dgm:pt modelId="{D4A25289-7A54-4C2A-9927-82588EF18581}" type="pres">
      <dgm:prSet presAssocID="{9303ACD7-86CB-4ED4-B5CF-7BDD697D3251}" presName="spacer" presStyleCnt="0"/>
      <dgm:spPr/>
    </dgm:pt>
    <dgm:pt modelId="{BECC51BD-8F1B-4526-BE90-872D205CD2FA}" type="pres">
      <dgm:prSet presAssocID="{E711D5E6-143E-4F02-A9DE-51A27E4FBFA0}" presName="parentText" presStyleLbl="node1" presStyleIdx="1" presStyleCnt="4">
        <dgm:presLayoutVars>
          <dgm:chMax val="0"/>
          <dgm:bulletEnabled val="1"/>
        </dgm:presLayoutVars>
      </dgm:prSet>
      <dgm:spPr/>
    </dgm:pt>
    <dgm:pt modelId="{25D396D1-67D0-48F0-A4CA-4E51EDFBB89F}" type="pres">
      <dgm:prSet presAssocID="{46623341-7DE4-410B-93E9-FDD7F4E5019A}" presName="spacer" presStyleCnt="0"/>
      <dgm:spPr/>
    </dgm:pt>
    <dgm:pt modelId="{D8667056-E31D-42E0-8B42-277F81D3A39F}" type="pres">
      <dgm:prSet presAssocID="{2E3C14BA-D0FF-4217-8893-30E174AECE5F}" presName="parentText" presStyleLbl="node1" presStyleIdx="2" presStyleCnt="4">
        <dgm:presLayoutVars>
          <dgm:chMax val="0"/>
          <dgm:bulletEnabled val="1"/>
        </dgm:presLayoutVars>
      </dgm:prSet>
      <dgm:spPr/>
    </dgm:pt>
    <dgm:pt modelId="{D313401C-8818-4BE8-901B-CB4F9647C854}" type="pres">
      <dgm:prSet presAssocID="{377A70F3-FCC9-4E4B-90BB-FE722E44FAE9}" presName="spacer" presStyleCnt="0"/>
      <dgm:spPr/>
    </dgm:pt>
    <dgm:pt modelId="{7B2DF5E7-6E49-4B8E-BF4E-9423D4F040E9}" type="pres">
      <dgm:prSet presAssocID="{1E144157-37ED-4CC7-9DC3-8BED24D94EC4}" presName="parentText" presStyleLbl="node1" presStyleIdx="3" presStyleCnt="4">
        <dgm:presLayoutVars>
          <dgm:chMax val="0"/>
          <dgm:bulletEnabled val="1"/>
        </dgm:presLayoutVars>
      </dgm:prSet>
      <dgm:spPr/>
    </dgm:pt>
  </dgm:ptLst>
  <dgm:cxnLst>
    <dgm:cxn modelId="{370AAF12-45E5-4A23-81AC-B8752DF862A9}" type="presOf" srcId="{932C358B-0470-4E19-A3DB-5A81A231195B}" destId="{0B6128D7-9E5A-4A1F-9CDA-B63E88A1100D}" srcOrd="0" destOrd="0" presId="urn:microsoft.com/office/officeart/2005/8/layout/vList2"/>
    <dgm:cxn modelId="{01AB8A2F-B9C4-4232-9375-3726ED4E8732}" srcId="{932C358B-0470-4E19-A3DB-5A81A231195B}" destId="{2E3C14BA-D0FF-4217-8893-30E174AECE5F}" srcOrd="2" destOrd="0" parTransId="{0A62F1A7-745F-49FC-B91F-EDE5CB15C1AC}" sibTransId="{377A70F3-FCC9-4E4B-90BB-FE722E44FAE9}"/>
    <dgm:cxn modelId="{6BD34740-054D-4B9A-8BAF-D07C89A964C7}" srcId="{932C358B-0470-4E19-A3DB-5A81A231195B}" destId="{44948289-A1A2-43C4-A8B1-A90BA2CF063C}" srcOrd="0" destOrd="0" parTransId="{D8CD5191-F557-4E9C-8D98-2B80F4AD22DC}" sibTransId="{9303ACD7-86CB-4ED4-B5CF-7BDD697D3251}"/>
    <dgm:cxn modelId="{F9CCEF40-7808-459A-8D68-E4080CC02F5B}" type="presOf" srcId="{1E144157-37ED-4CC7-9DC3-8BED24D94EC4}" destId="{7B2DF5E7-6E49-4B8E-BF4E-9423D4F040E9}" srcOrd="0" destOrd="0" presId="urn:microsoft.com/office/officeart/2005/8/layout/vList2"/>
    <dgm:cxn modelId="{C7C9EF78-4E1B-41B2-97E9-436BCD5DA527}" srcId="{932C358B-0470-4E19-A3DB-5A81A231195B}" destId="{1E144157-37ED-4CC7-9DC3-8BED24D94EC4}" srcOrd="3" destOrd="0" parTransId="{7D9B991A-2FF5-4C4D-915C-36AD0C0F0FBE}" sibTransId="{AD8B6C7F-E131-434F-9F92-C6EC278FD20B}"/>
    <dgm:cxn modelId="{A5FFF28E-0052-4A51-BEC9-435320D02ABB}" type="presOf" srcId="{E711D5E6-143E-4F02-A9DE-51A27E4FBFA0}" destId="{BECC51BD-8F1B-4526-BE90-872D205CD2FA}" srcOrd="0" destOrd="0" presId="urn:microsoft.com/office/officeart/2005/8/layout/vList2"/>
    <dgm:cxn modelId="{9FEC55B6-5537-4259-83FA-449CE11E28D8}" srcId="{932C358B-0470-4E19-A3DB-5A81A231195B}" destId="{E711D5E6-143E-4F02-A9DE-51A27E4FBFA0}" srcOrd="1" destOrd="0" parTransId="{6FD24F7C-DC44-48DE-AA92-1731F2AF3327}" sibTransId="{46623341-7DE4-410B-93E9-FDD7F4E5019A}"/>
    <dgm:cxn modelId="{B5CAF7E3-D3DA-4A93-A3F7-26649CB0BE9E}" type="presOf" srcId="{44948289-A1A2-43C4-A8B1-A90BA2CF063C}" destId="{50372FD9-44FA-4C32-AA68-D6642DD3B806}" srcOrd="0" destOrd="0" presId="urn:microsoft.com/office/officeart/2005/8/layout/vList2"/>
    <dgm:cxn modelId="{13290AFA-ADCD-4798-A75E-95A87F1A281E}" type="presOf" srcId="{2E3C14BA-D0FF-4217-8893-30E174AECE5F}" destId="{D8667056-E31D-42E0-8B42-277F81D3A39F}" srcOrd="0" destOrd="0" presId="urn:microsoft.com/office/officeart/2005/8/layout/vList2"/>
    <dgm:cxn modelId="{E5197329-F4B2-48C3-87C1-4765798F6548}" type="presParOf" srcId="{0B6128D7-9E5A-4A1F-9CDA-B63E88A1100D}" destId="{50372FD9-44FA-4C32-AA68-D6642DD3B806}" srcOrd="0" destOrd="0" presId="urn:microsoft.com/office/officeart/2005/8/layout/vList2"/>
    <dgm:cxn modelId="{4B42FAA0-1669-43DC-8101-D8E7A3824F59}" type="presParOf" srcId="{0B6128D7-9E5A-4A1F-9CDA-B63E88A1100D}" destId="{D4A25289-7A54-4C2A-9927-82588EF18581}" srcOrd="1" destOrd="0" presId="urn:microsoft.com/office/officeart/2005/8/layout/vList2"/>
    <dgm:cxn modelId="{33E21486-5465-4C5E-AD73-CBDB5F4FE592}" type="presParOf" srcId="{0B6128D7-9E5A-4A1F-9CDA-B63E88A1100D}" destId="{BECC51BD-8F1B-4526-BE90-872D205CD2FA}" srcOrd="2" destOrd="0" presId="urn:microsoft.com/office/officeart/2005/8/layout/vList2"/>
    <dgm:cxn modelId="{C7384B6B-E296-4CC6-949F-E2E6451D353D}" type="presParOf" srcId="{0B6128D7-9E5A-4A1F-9CDA-B63E88A1100D}" destId="{25D396D1-67D0-48F0-A4CA-4E51EDFBB89F}" srcOrd="3" destOrd="0" presId="urn:microsoft.com/office/officeart/2005/8/layout/vList2"/>
    <dgm:cxn modelId="{CBFB6CF3-A02E-4842-933C-0A5E5EBC58D0}" type="presParOf" srcId="{0B6128D7-9E5A-4A1F-9CDA-B63E88A1100D}" destId="{D8667056-E31D-42E0-8B42-277F81D3A39F}" srcOrd="4" destOrd="0" presId="urn:microsoft.com/office/officeart/2005/8/layout/vList2"/>
    <dgm:cxn modelId="{172C44BF-6B5F-4E0D-B783-660ACC9756C5}" type="presParOf" srcId="{0B6128D7-9E5A-4A1F-9CDA-B63E88A1100D}" destId="{D313401C-8818-4BE8-901B-CB4F9647C854}" srcOrd="5" destOrd="0" presId="urn:microsoft.com/office/officeart/2005/8/layout/vList2"/>
    <dgm:cxn modelId="{9C3B4B0C-465C-400E-85E4-BA98AF11845C}" type="presParOf" srcId="{0B6128D7-9E5A-4A1F-9CDA-B63E88A1100D}" destId="{7B2DF5E7-6E49-4B8E-BF4E-9423D4F040E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20B98D-1A6E-4C3D-9AD4-7240AE39D81E}" type="doc">
      <dgm:prSet loTypeId="urn:microsoft.com/office/officeart/2005/8/layout/hList7" loCatId="picture" qsTypeId="urn:microsoft.com/office/officeart/2005/8/quickstyle/simple4" qsCatId="simple" csTypeId="urn:microsoft.com/office/officeart/2005/8/colors/accent1_2" csCatId="accent1" phldr="1"/>
      <dgm:spPr/>
    </dgm:pt>
    <dgm:pt modelId="{8E7BA74B-3839-4A10-9C6F-6F6BECE0E955}">
      <dgm:prSet phldrT="[Text]" custT="1"/>
      <dgm:spPr/>
      <dgm:t>
        <a:bodyPr/>
        <a:lstStyle/>
        <a:p>
          <a:r>
            <a:rPr lang="en-US" sz="2800" dirty="0"/>
            <a:t>Prarthana Puranik</a:t>
          </a:r>
        </a:p>
      </dgm:t>
    </dgm:pt>
    <dgm:pt modelId="{ED16D751-F6EB-4C09-A8A5-F29A070AEF4C}" type="parTrans" cxnId="{9B0A382E-DE22-4643-AC98-93A23A54CE73}">
      <dgm:prSet/>
      <dgm:spPr/>
      <dgm:t>
        <a:bodyPr/>
        <a:lstStyle/>
        <a:p>
          <a:endParaRPr lang="en-US"/>
        </a:p>
      </dgm:t>
    </dgm:pt>
    <dgm:pt modelId="{4757EA1C-07E0-4BBF-A70C-D7949CCCCE96}" type="sibTrans" cxnId="{9B0A382E-DE22-4643-AC98-93A23A54CE73}">
      <dgm:prSet/>
      <dgm:spPr/>
      <dgm:t>
        <a:bodyPr/>
        <a:lstStyle/>
        <a:p>
          <a:endParaRPr lang="en-US"/>
        </a:p>
      </dgm:t>
    </dgm:pt>
    <dgm:pt modelId="{42273BE2-AC41-4CDD-9E51-D317558294E3}">
      <dgm:prSet phldrT="[Text]" custT="1"/>
      <dgm:spPr/>
      <dgm:t>
        <a:bodyPr/>
        <a:lstStyle/>
        <a:p>
          <a:r>
            <a:rPr lang="en-CA" sz="2800" b="0" i="0" dirty="0"/>
            <a:t>Nitin Thakkar</a:t>
          </a:r>
          <a:endParaRPr lang="en-US" sz="2800" dirty="0"/>
        </a:p>
      </dgm:t>
    </dgm:pt>
    <dgm:pt modelId="{92F50CB4-859F-497C-A589-5673119FB933}" type="parTrans" cxnId="{D92D513D-E307-40BE-AFC1-AFDFB7E03023}">
      <dgm:prSet/>
      <dgm:spPr/>
      <dgm:t>
        <a:bodyPr/>
        <a:lstStyle/>
        <a:p>
          <a:endParaRPr lang="en-US"/>
        </a:p>
      </dgm:t>
    </dgm:pt>
    <dgm:pt modelId="{D5A4FCD4-67A7-4528-8E53-BBD18BD151C5}" type="sibTrans" cxnId="{D92D513D-E307-40BE-AFC1-AFDFB7E03023}">
      <dgm:prSet/>
      <dgm:spPr/>
      <dgm:t>
        <a:bodyPr/>
        <a:lstStyle/>
        <a:p>
          <a:endParaRPr lang="en-US"/>
        </a:p>
      </dgm:t>
    </dgm:pt>
    <dgm:pt modelId="{D476EB08-0888-43F8-B1C3-4E1EDC161CD9}">
      <dgm:prSet phldrT="[Text]"/>
      <dgm:spPr/>
      <dgm:t>
        <a:bodyPr/>
        <a:lstStyle/>
        <a:p>
          <a:r>
            <a:rPr lang="en-CA" sz="2200" b="0" i="0" dirty="0"/>
            <a:t>Raj Panjwani</a:t>
          </a:r>
          <a:endParaRPr lang="en-US" sz="2200" dirty="0"/>
        </a:p>
      </dgm:t>
    </dgm:pt>
    <dgm:pt modelId="{ED631303-8E18-48CE-8735-4AE6985C04E7}" type="parTrans" cxnId="{0F726E06-3FEA-41F5-BA25-0EE0E774F1AC}">
      <dgm:prSet/>
      <dgm:spPr/>
      <dgm:t>
        <a:bodyPr/>
        <a:lstStyle/>
        <a:p>
          <a:endParaRPr lang="en-US"/>
        </a:p>
      </dgm:t>
    </dgm:pt>
    <dgm:pt modelId="{1ADE3323-36FA-4CC7-B44F-3F3AC4E86720}" type="sibTrans" cxnId="{0F726E06-3FEA-41F5-BA25-0EE0E774F1AC}">
      <dgm:prSet/>
      <dgm:spPr/>
      <dgm:t>
        <a:bodyPr/>
        <a:lstStyle/>
        <a:p>
          <a:endParaRPr lang="en-US"/>
        </a:p>
      </dgm:t>
    </dgm:pt>
    <dgm:pt modelId="{638C1433-2000-4BE0-BE50-2E6DA2D0485E}">
      <dgm:prSet phldrT="[Text]" custT="1"/>
      <dgm:spPr/>
      <dgm:t>
        <a:bodyPr/>
        <a:lstStyle/>
        <a:p>
          <a:r>
            <a:rPr lang="en-US" sz="1600" dirty="0"/>
            <a:t>Software Developer | BI Developer | Data Engineer With 6 Years of Experience</a:t>
          </a:r>
        </a:p>
      </dgm:t>
    </dgm:pt>
    <dgm:pt modelId="{CC763CA5-F7C6-4774-8C1D-5BFAB6BBD2EB}" type="parTrans" cxnId="{BE1C91B6-2DAC-4F85-97B3-6C0E8BC32E02}">
      <dgm:prSet/>
      <dgm:spPr/>
      <dgm:t>
        <a:bodyPr/>
        <a:lstStyle/>
        <a:p>
          <a:endParaRPr lang="en-US"/>
        </a:p>
      </dgm:t>
    </dgm:pt>
    <dgm:pt modelId="{206C3091-D7AD-4372-9E66-3964F94A4B8E}" type="sibTrans" cxnId="{BE1C91B6-2DAC-4F85-97B3-6C0E8BC32E02}">
      <dgm:prSet/>
      <dgm:spPr/>
      <dgm:t>
        <a:bodyPr/>
        <a:lstStyle/>
        <a:p>
          <a:endParaRPr lang="en-US"/>
        </a:p>
      </dgm:t>
    </dgm:pt>
    <dgm:pt modelId="{AD38591F-3EDC-4BA8-8941-F3ED04587F68}">
      <dgm:prSet phldrT="[Text]"/>
      <dgm:spPr/>
      <dgm:t>
        <a:bodyPr/>
        <a:lstStyle/>
        <a:p>
          <a:endParaRPr lang="en-US" sz="900" dirty="0"/>
        </a:p>
      </dgm:t>
    </dgm:pt>
    <dgm:pt modelId="{E9B468AD-7E2F-49DF-B8E5-0FB19757EC45}" type="parTrans" cxnId="{4D0B33DE-DB89-418B-B561-E628937EBEAA}">
      <dgm:prSet/>
      <dgm:spPr/>
      <dgm:t>
        <a:bodyPr/>
        <a:lstStyle/>
        <a:p>
          <a:endParaRPr lang="en-CA"/>
        </a:p>
      </dgm:t>
    </dgm:pt>
    <dgm:pt modelId="{2F2FA326-4CF6-4003-B0F4-0B08D995AC69}" type="sibTrans" cxnId="{4D0B33DE-DB89-418B-B561-E628937EBEAA}">
      <dgm:prSet/>
      <dgm:spPr/>
      <dgm:t>
        <a:bodyPr/>
        <a:lstStyle/>
        <a:p>
          <a:endParaRPr lang="en-CA"/>
        </a:p>
      </dgm:t>
    </dgm:pt>
    <dgm:pt modelId="{0EB0A7CF-7606-4DA6-8F62-9F56BDA3B298}">
      <dgm:prSet phldrT="[Text]"/>
      <dgm:spPr/>
      <dgm:t>
        <a:bodyPr/>
        <a:lstStyle/>
        <a:p>
          <a:endParaRPr lang="en-US" sz="900" dirty="0"/>
        </a:p>
      </dgm:t>
    </dgm:pt>
    <dgm:pt modelId="{B5D20E5A-E9DC-4D28-8CEF-4EF06E40195A}" type="parTrans" cxnId="{024E1D39-94AE-49F7-B5BF-F62BDDD12D29}">
      <dgm:prSet/>
      <dgm:spPr/>
      <dgm:t>
        <a:bodyPr/>
        <a:lstStyle/>
        <a:p>
          <a:endParaRPr lang="en-CA"/>
        </a:p>
      </dgm:t>
    </dgm:pt>
    <dgm:pt modelId="{A0797552-2552-4014-BC8A-4B9F991FED64}" type="sibTrans" cxnId="{024E1D39-94AE-49F7-B5BF-F62BDDD12D29}">
      <dgm:prSet/>
      <dgm:spPr/>
      <dgm:t>
        <a:bodyPr/>
        <a:lstStyle/>
        <a:p>
          <a:endParaRPr lang="en-CA"/>
        </a:p>
      </dgm:t>
    </dgm:pt>
    <dgm:pt modelId="{8BDF0CCB-A3B0-4172-90E8-759ACA6D3B91}">
      <dgm:prSet phldrT="[Text]"/>
      <dgm:spPr/>
      <dgm:t>
        <a:bodyPr/>
        <a:lstStyle/>
        <a:p>
          <a:endParaRPr lang="en-US" sz="900" dirty="0"/>
        </a:p>
      </dgm:t>
    </dgm:pt>
    <dgm:pt modelId="{8195A3B3-38A0-45D5-9889-9A9E485E1789}" type="parTrans" cxnId="{38F86AFE-58E0-45E3-99B8-F48AE9035936}">
      <dgm:prSet/>
      <dgm:spPr/>
      <dgm:t>
        <a:bodyPr/>
        <a:lstStyle/>
        <a:p>
          <a:endParaRPr lang="en-CA"/>
        </a:p>
      </dgm:t>
    </dgm:pt>
    <dgm:pt modelId="{C4D1E2BC-726A-4A30-885E-F3B313422DAB}" type="sibTrans" cxnId="{38F86AFE-58E0-45E3-99B8-F48AE9035936}">
      <dgm:prSet/>
      <dgm:spPr/>
      <dgm:t>
        <a:bodyPr/>
        <a:lstStyle/>
        <a:p>
          <a:endParaRPr lang="en-CA"/>
        </a:p>
      </dgm:t>
    </dgm:pt>
    <dgm:pt modelId="{E0FFB29E-B1FE-49EF-8888-193033D214AC}">
      <dgm:prSet phldrT="[Text]"/>
      <dgm:spPr/>
      <dgm:t>
        <a:bodyPr/>
        <a:lstStyle/>
        <a:p>
          <a:endParaRPr lang="en-US" sz="900" dirty="0"/>
        </a:p>
      </dgm:t>
    </dgm:pt>
    <dgm:pt modelId="{0AE05DF8-D20E-44AA-8612-5E074B128EA3}" type="parTrans" cxnId="{B25D8E00-8308-417D-BC09-1E65447A48CD}">
      <dgm:prSet/>
      <dgm:spPr/>
      <dgm:t>
        <a:bodyPr/>
        <a:lstStyle/>
        <a:p>
          <a:endParaRPr lang="en-CA"/>
        </a:p>
      </dgm:t>
    </dgm:pt>
    <dgm:pt modelId="{EEF40C62-C5FA-45AB-BB14-B58AE4BDF6F8}" type="sibTrans" cxnId="{B25D8E00-8308-417D-BC09-1E65447A48CD}">
      <dgm:prSet/>
      <dgm:spPr/>
      <dgm:t>
        <a:bodyPr/>
        <a:lstStyle/>
        <a:p>
          <a:endParaRPr lang="en-CA"/>
        </a:p>
      </dgm:t>
    </dgm:pt>
    <dgm:pt modelId="{75E29970-2817-4DEB-A4C7-3540AA4E2DE7}">
      <dgm:prSet phldrT="[Text]" custT="1"/>
      <dgm:spPr/>
      <dgm:t>
        <a:bodyPr/>
        <a:lstStyle/>
        <a:p>
          <a:r>
            <a:rPr lang="en-CA" sz="1600" dirty="0"/>
            <a:t>Embedded software </a:t>
          </a:r>
          <a:r>
            <a:rPr lang="en-US" sz="1600" dirty="0"/>
            <a:t>Developer with 9 Years of Experience</a:t>
          </a:r>
        </a:p>
      </dgm:t>
    </dgm:pt>
    <dgm:pt modelId="{7C906D51-F0A9-405E-91F1-BBD2B6DC0BA9}" type="parTrans" cxnId="{23681B17-7954-4F1E-9E47-0C83BA1330BD}">
      <dgm:prSet/>
      <dgm:spPr/>
      <dgm:t>
        <a:bodyPr/>
        <a:lstStyle/>
        <a:p>
          <a:endParaRPr lang="en-CA"/>
        </a:p>
      </dgm:t>
    </dgm:pt>
    <dgm:pt modelId="{163E15B7-11A5-486B-8A26-4A169AD03696}" type="sibTrans" cxnId="{23681B17-7954-4F1E-9E47-0C83BA1330BD}">
      <dgm:prSet/>
      <dgm:spPr/>
      <dgm:t>
        <a:bodyPr/>
        <a:lstStyle/>
        <a:p>
          <a:endParaRPr lang="en-CA"/>
        </a:p>
      </dgm:t>
    </dgm:pt>
    <dgm:pt modelId="{72E2E919-6B19-4E99-AF96-5F504116A67C}">
      <dgm:prSet phldrT="[Text]" custT="1"/>
      <dgm:spPr/>
      <dgm:t>
        <a:bodyPr/>
        <a:lstStyle/>
        <a:p>
          <a:r>
            <a:rPr lang="en-US" sz="1700" dirty="0"/>
            <a:t>Software Developer Intern | Python </a:t>
          </a:r>
          <a:r>
            <a:rPr lang="en-US" sz="1600" dirty="0"/>
            <a:t>Developer</a:t>
          </a:r>
          <a:br>
            <a:rPr lang="en-US" sz="1700" dirty="0"/>
          </a:br>
          <a:endParaRPr lang="en-US" sz="1700" dirty="0"/>
        </a:p>
      </dgm:t>
    </dgm:pt>
    <dgm:pt modelId="{C68227BE-D6F6-4B1A-86B5-D56CC4F2EFD9}" type="parTrans" cxnId="{EFADB2DA-2DBB-46AC-B1A4-C138E7D934C1}">
      <dgm:prSet/>
      <dgm:spPr/>
      <dgm:t>
        <a:bodyPr/>
        <a:lstStyle/>
        <a:p>
          <a:endParaRPr lang="en-CA"/>
        </a:p>
      </dgm:t>
    </dgm:pt>
    <dgm:pt modelId="{8FC62971-FD35-4B7D-8A16-163A97EB7215}" type="sibTrans" cxnId="{EFADB2DA-2DBB-46AC-B1A4-C138E7D934C1}">
      <dgm:prSet/>
      <dgm:spPr/>
      <dgm:t>
        <a:bodyPr/>
        <a:lstStyle/>
        <a:p>
          <a:endParaRPr lang="en-CA"/>
        </a:p>
      </dgm:t>
    </dgm:pt>
    <dgm:pt modelId="{D9BFAB98-E014-464A-A0F6-D1B4D26E3E4D}" type="pres">
      <dgm:prSet presAssocID="{2620B98D-1A6E-4C3D-9AD4-7240AE39D81E}" presName="Name0" presStyleCnt="0">
        <dgm:presLayoutVars>
          <dgm:dir/>
          <dgm:resizeHandles val="exact"/>
        </dgm:presLayoutVars>
      </dgm:prSet>
      <dgm:spPr/>
    </dgm:pt>
    <dgm:pt modelId="{03B4760D-09BB-4214-B364-4FF5C342B681}" type="pres">
      <dgm:prSet presAssocID="{2620B98D-1A6E-4C3D-9AD4-7240AE39D81E}" presName="fgShape" presStyleLbl="fgShp" presStyleIdx="0" presStyleCnt="1"/>
      <dgm:spPr/>
    </dgm:pt>
    <dgm:pt modelId="{19337764-0BC2-4B78-B54D-916B24949F7B}" type="pres">
      <dgm:prSet presAssocID="{2620B98D-1A6E-4C3D-9AD4-7240AE39D81E}" presName="linComp" presStyleCnt="0"/>
      <dgm:spPr/>
    </dgm:pt>
    <dgm:pt modelId="{C1207124-C8FA-4B3B-A15E-9AE983075E3A}" type="pres">
      <dgm:prSet presAssocID="{8E7BA74B-3839-4A10-9C6F-6F6BECE0E955}" presName="compNode" presStyleCnt="0"/>
      <dgm:spPr/>
    </dgm:pt>
    <dgm:pt modelId="{2685E91A-855E-4AB0-884D-917F04BF5877}" type="pres">
      <dgm:prSet presAssocID="{8E7BA74B-3839-4A10-9C6F-6F6BECE0E955}" presName="bkgdShape" presStyleLbl="node1" presStyleIdx="0" presStyleCnt="3" custLinFactX="5451" custLinFactNeighborX="100000"/>
      <dgm:spPr/>
    </dgm:pt>
    <dgm:pt modelId="{4A6B399A-2F4E-476C-9236-C8E5B68231BD}" type="pres">
      <dgm:prSet presAssocID="{8E7BA74B-3839-4A10-9C6F-6F6BECE0E955}" presName="nodeTx" presStyleLbl="node1" presStyleIdx="0" presStyleCnt="3">
        <dgm:presLayoutVars>
          <dgm:bulletEnabled val="1"/>
        </dgm:presLayoutVars>
      </dgm:prSet>
      <dgm:spPr/>
    </dgm:pt>
    <dgm:pt modelId="{E92B4443-F815-447B-864F-27FEC0B940E0}" type="pres">
      <dgm:prSet presAssocID="{8E7BA74B-3839-4A10-9C6F-6F6BECE0E955}" presName="invisiNode" presStyleLbl="node1" presStyleIdx="0" presStyleCnt="3"/>
      <dgm:spPr/>
    </dgm:pt>
    <dgm:pt modelId="{414E91C7-6CA6-4176-A81A-A0CE83BC64FB}" type="pres">
      <dgm:prSet presAssocID="{8E7BA74B-3839-4A10-9C6F-6F6BECE0E955}" presName="imagNode" presStyleLbl="fgImgPlace1" presStyleIdx="0" presStyleCnt="3" custLinFactX="100000" custLinFactNeighborX="178250" custLinFactNeighborY="-18018"/>
      <dgm:spPr>
        <a:blipFill rotWithShape="1">
          <a:blip xmlns:r="http://schemas.openxmlformats.org/officeDocument/2006/relationships" r:embed="rId1"/>
          <a:srcRect/>
          <a:stretch>
            <a:fillRect t="-18000" b="-18000"/>
          </a:stretch>
        </a:blipFill>
      </dgm:spPr>
    </dgm:pt>
    <dgm:pt modelId="{5C793627-5A56-4623-A64F-C89FB434B3F4}" type="pres">
      <dgm:prSet presAssocID="{4757EA1C-07E0-4BBF-A70C-D7949CCCCE96}" presName="sibTrans" presStyleLbl="sibTrans2D1" presStyleIdx="0" presStyleCnt="0"/>
      <dgm:spPr/>
    </dgm:pt>
    <dgm:pt modelId="{482AF95B-390C-4028-8725-5FCF5A0B2F44}" type="pres">
      <dgm:prSet presAssocID="{42273BE2-AC41-4CDD-9E51-D317558294E3}" presName="compNode" presStyleCnt="0"/>
      <dgm:spPr/>
    </dgm:pt>
    <dgm:pt modelId="{A6E92814-DD83-4789-89B0-27347DE53C75}" type="pres">
      <dgm:prSet presAssocID="{42273BE2-AC41-4CDD-9E51-D317558294E3}" presName="bkgdShape" presStyleLbl="node1" presStyleIdx="1" presStyleCnt="3" custLinFactNeighborX="-97950"/>
      <dgm:spPr/>
    </dgm:pt>
    <dgm:pt modelId="{9D62A29A-273F-4DEF-8E94-FCD07693A5CA}" type="pres">
      <dgm:prSet presAssocID="{42273BE2-AC41-4CDD-9E51-D317558294E3}" presName="nodeTx" presStyleLbl="node1" presStyleIdx="1" presStyleCnt="3">
        <dgm:presLayoutVars>
          <dgm:bulletEnabled val="1"/>
        </dgm:presLayoutVars>
      </dgm:prSet>
      <dgm:spPr/>
    </dgm:pt>
    <dgm:pt modelId="{7013118B-EE64-4518-9E1E-CA8539DE3EE0}" type="pres">
      <dgm:prSet presAssocID="{42273BE2-AC41-4CDD-9E51-D317558294E3}" presName="invisiNode" presStyleLbl="node1" presStyleIdx="1" presStyleCnt="3"/>
      <dgm:spPr/>
    </dgm:pt>
    <dgm:pt modelId="{69F0AB91-188E-4639-87F0-D63C634A7E39}" type="pres">
      <dgm:prSet presAssocID="{42273BE2-AC41-4CDD-9E51-D317558294E3}" presName="imagNode" presStyleLbl="fgImgPlace1" presStyleIdx="1" presStyleCnt="3" custLinFactX="-100000" custLinFactNeighborX="-156380" custLinFactNeighborY="-5550"/>
      <dgm:spPr>
        <a:blipFill rotWithShape="1">
          <a:blip xmlns:r="http://schemas.openxmlformats.org/officeDocument/2006/relationships" r:embed="rId2"/>
          <a:srcRect/>
          <a:stretch>
            <a:fillRect t="-15000" b="-15000"/>
          </a:stretch>
        </a:blipFill>
      </dgm:spPr>
    </dgm:pt>
    <dgm:pt modelId="{39E31832-886D-4D38-9208-7169A88B187F}" type="pres">
      <dgm:prSet presAssocID="{D5A4FCD4-67A7-4528-8E53-BBD18BD151C5}" presName="sibTrans" presStyleLbl="sibTrans2D1" presStyleIdx="0" presStyleCnt="0"/>
      <dgm:spPr/>
    </dgm:pt>
    <dgm:pt modelId="{915E083F-A1A8-4B07-9E02-C4FD7A62DC35}" type="pres">
      <dgm:prSet presAssocID="{D476EB08-0888-43F8-B1C3-4E1EDC161CD9}" presName="compNode" presStyleCnt="0"/>
      <dgm:spPr/>
    </dgm:pt>
    <dgm:pt modelId="{708D914F-51F0-4BB3-8883-1E5B39F82446}" type="pres">
      <dgm:prSet presAssocID="{D476EB08-0888-43F8-B1C3-4E1EDC161CD9}" presName="bkgdShape" presStyleLbl="node1" presStyleIdx="2" presStyleCnt="3"/>
      <dgm:spPr/>
    </dgm:pt>
    <dgm:pt modelId="{5687D4F1-1E8A-44B5-B8F2-B27BD20A083D}" type="pres">
      <dgm:prSet presAssocID="{D476EB08-0888-43F8-B1C3-4E1EDC161CD9}" presName="nodeTx" presStyleLbl="node1" presStyleIdx="2" presStyleCnt="3">
        <dgm:presLayoutVars>
          <dgm:bulletEnabled val="1"/>
        </dgm:presLayoutVars>
      </dgm:prSet>
      <dgm:spPr/>
    </dgm:pt>
    <dgm:pt modelId="{7437EC38-C039-466D-8CFD-24BD1338BD4B}" type="pres">
      <dgm:prSet presAssocID="{D476EB08-0888-43F8-B1C3-4E1EDC161CD9}" presName="invisiNode" presStyleLbl="node1" presStyleIdx="2" presStyleCnt="3"/>
      <dgm:spPr/>
    </dgm:pt>
    <dgm:pt modelId="{5576DDC6-AF8F-428F-910D-7F4C46183C92}" type="pres">
      <dgm:prSet presAssocID="{D476EB08-0888-43F8-B1C3-4E1EDC161CD9}" presName="imagNode" presStyleLbl="fgImgPlace1" presStyleIdx="2" presStyleCnt="3" custLinFactNeighborX="-6348" custLinFactNeighborY="-3174"/>
      <dgm:spPr>
        <a:blipFill rotWithShape="1">
          <a:blip xmlns:r="http://schemas.openxmlformats.org/officeDocument/2006/relationships" r:embed="rId3"/>
          <a:srcRect/>
          <a:stretch>
            <a:fillRect t="-15000" b="-15000"/>
          </a:stretch>
        </a:blipFill>
      </dgm:spPr>
    </dgm:pt>
  </dgm:ptLst>
  <dgm:cxnLst>
    <dgm:cxn modelId="{B25D8E00-8308-417D-BC09-1E65447A48CD}" srcId="{42273BE2-AC41-4CDD-9E51-D317558294E3}" destId="{E0FFB29E-B1FE-49EF-8888-193033D214AC}" srcOrd="1" destOrd="0" parTransId="{0AE05DF8-D20E-44AA-8612-5E074B128EA3}" sibTransId="{EEF40C62-C5FA-45AB-BB14-B58AE4BDF6F8}"/>
    <dgm:cxn modelId="{0F726E06-3FEA-41F5-BA25-0EE0E774F1AC}" srcId="{2620B98D-1A6E-4C3D-9AD4-7240AE39D81E}" destId="{D476EB08-0888-43F8-B1C3-4E1EDC161CD9}" srcOrd="2" destOrd="0" parTransId="{ED631303-8E18-48CE-8735-4AE6985C04E7}" sibTransId="{1ADE3323-36FA-4CC7-B44F-3F3AC4E86720}"/>
    <dgm:cxn modelId="{805FE30B-2909-4B6D-88FF-38510F7B339E}" type="presOf" srcId="{4757EA1C-07E0-4BBF-A70C-D7949CCCCE96}" destId="{5C793627-5A56-4623-A64F-C89FB434B3F4}" srcOrd="0" destOrd="0" presId="urn:microsoft.com/office/officeart/2005/8/layout/hList7"/>
    <dgm:cxn modelId="{E4BA140E-3CBB-4196-901B-E81D801EF05E}" type="presOf" srcId="{8E7BA74B-3839-4A10-9C6F-6F6BECE0E955}" destId="{2685E91A-855E-4AB0-884D-917F04BF5877}" srcOrd="0" destOrd="0" presId="urn:microsoft.com/office/officeart/2005/8/layout/hList7"/>
    <dgm:cxn modelId="{A8A44A10-ACB5-4001-89EC-D4BA03166708}" type="presOf" srcId="{8BDF0CCB-A3B0-4172-90E8-759ACA6D3B91}" destId="{4A6B399A-2F4E-476C-9236-C8E5B68231BD}" srcOrd="1" destOrd="2" presId="urn:microsoft.com/office/officeart/2005/8/layout/hList7"/>
    <dgm:cxn modelId="{23681B17-7954-4F1E-9E47-0C83BA1330BD}" srcId="{8E7BA74B-3839-4A10-9C6F-6F6BECE0E955}" destId="{75E29970-2817-4DEB-A4C7-3540AA4E2DE7}" srcOrd="0" destOrd="0" parTransId="{7C906D51-F0A9-405E-91F1-BBD2B6DC0BA9}" sibTransId="{163E15B7-11A5-486B-8A26-4A169AD03696}"/>
    <dgm:cxn modelId="{8C563A19-AE9B-4DD4-8D29-E91B5DF1D831}" type="presOf" srcId="{D476EB08-0888-43F8-B1C3-4E1EDC161CD9}" destId="{708D914F-51F0-4BB3-8883-1E5B39F82446}" srcOrd="0" destOrd="0" presId="urn:microsoft.com/office/officeart/2005/8/layout/hList7"/>
    <dgm:cxn modelId="{FC9DF01E-D90C-4C13-9699-14B9EBF88FD9}" type="presOf" srcId="{D476EB08-0888-43F8-B1C3-4E1EDC161CD9}" destId="{5687D4F1-1E8A-44B5-B8F2-B27BD20A083D}" srcOrd="1" destOrd="0" presId="urn:microsoft.com/office/officeart/2005/8/layout/hList7"/>
    <dgm:cxn modelId="{EAC7BE27-25C8-48FF-AEA6-4E55D04CFFC2}" type="presOf" srcId="{72E2E919-6B19-4E99-AF96-5F504116A67C}" destId="{708D914F-51F0-4BB3-8883-1E5B39F82446}" srcOrd="0" destOrd="1" presId="urn:microsoft.com/office/officeart/2005/8/layout/hList7"/>
    <dgm:cxn modelId="{9B0A382E-DE22-4643-AC98-93A23A54CE73}" srcId="{2620B98D-1A6E-4C3D-9AD4-7240AE39D81E}" destId="{8E7BA74B-3839-4A10-9C6F-6F6BECE0E955}" srcOrd="0" destOrd="0" parTransId="{ED16D751-F6EB-4C09-A8A5-F29A070AEF4C}" sibTransId="{4757EA1C-07E0-4BBF-A70C-D7949CCCCE96}"/>
    <dgm:cxn modelId="{878CF734-EBA7-4C3B-B084-9F0729D5E982}" type="presOf" srcId="{8BDF0CCB-A3B0-4172-90E8-759ACA6D3B91}" destId="{2685E91A-855E-4AB0-884D-917F04BF5877}" srcOrd="0" destOrd="2" presId="urn:microsoft.com/office/officeart/2005/8/layout/hList7"/>
    <dgm:cxn modelId="{024E1D39-94AE-49F7-B5BF-F62BDDD12D29}" srcId="{42273BE2-AC41-4CDD-9E51-D317558294E3}" destId="{0EB0A7CF-7606-4DA6-8F62-9F56BDA3B298}" srcOrd="2" destOrd="0" parTransId="{B5D20E5A-E9DC-4D28-8CEF-4EF06E40195A}" sibTransId="{A0797552-2552-4014-BC8A-4B9F991FED64}"/>
    <dgm:cxn modelId="{D92D513D-E307-40BE-AFC1-AFDFB7E03023}" srcId="{2620B98D-1A6E-4C3D-9AD4-7240AE39D81E}" destId="{42273BE2-AC41-4CDD-9E51-D317558294E3}" srcOrd="1" destOrd="0" parTransId="{92F50CB4-859F-497C-A589-5673119FB933}" sibTransId="{D5A4FCD4-67A7-4528-8E53-BBD18BD151C5}"/>
    <dgm:cxn modelId="{83D9D83F-4072-4F9C-B76A-B84D8D956F92}" type="presOf" srcId="{75E29970-2817-4DEB-A4C7-3540AA4E2DE7}" destId="{4A6B399A-2F4E-476C-9236-C8E5B68231BD}" srcOrd="1" destOrd="1" presId="urn:microsoft.com/office/officeart/2005/8/layout/hList7"/>
    <dgm:cxn modelId="{8D71F364-F00D-468E-97C6-366D9E852011}" type="presOf" srcId="{75E29970-2817-4DEB-A4C7-3540AA4E2DE7}" destId="{2685E91A-855E-4AB0-884D-917F04BF5877}" srcOrd="0" destOrd="1" presId="urn:microsoft.com/office/officeart/2005/8/layout/hList7"/>
    <dgm:cxn modelId="{6C88804D-2A44-45B9-9C21-31A4AC05B851}" type="presOf" srcId="{AD38591F-3EDC-4BA8-8941-F3ED04587F68}" destId="{4A6B399A-2F4E-476C-9236-C8E5B68231BD}" srcOrd="1" destOrd="3" presId="urn:microsoft.com/office/officeart/2005/8/layout/hList7"/>
    <dgm:cxn modelId="{9D7B6155-D616-43E3-AC2D-A75AB2FB4F22}" type="presOf" srcId="{72E2E919-6B19-4E99-AF96-5F504116A67C}" destId="{5687D4F1-1E8A-44B5-B8F2-B27BD20A083D}" srcOrd="1" destOrd="1" presId="urn:microsoft.com/office/officeart/2005/8/layout/hList7"/>
    <dgm:cxn modelId="{3500567A-2103-4162-9157-6467553019DF}" type="presOf" srcId="{638C1433-2000-4BE0-BE50-2E6DA2D0485E}" destId="{A6E92814-DD83-4789-89B0-27347DE53C75}" srcOrd="0" destOrd="1" presId="urn:microsoft.com/office/officeart/2005/8/layout/hList7"/>
    <dgm:cxn modelId="{C211687E-908E-4463-91F7-F9A21DE26491}" type="presOf" srcId="{42273BE2-AC41-4CDD-9E51-D317558294E3}" destId="{A6E92814-DD83-4789-89B0-27347DE53C75}" srcOrd="0" destOrd="0" presId="urn:microsoft.com/office/officeart/2005/8/layout/hList7"/>
    <dgm:cxn modelId="{B583D180-2EA6-4BF1-A4D8-90755DF1D1C0}" type="presOf" srcId="{E0FFB29E-B1FE-49EF-8888-193033D214AC}" destId="{9D62A29A-273F-4DEF-8E94-FCD07693A5CA}" srcOrd="1" destOrd="2" presId="urn:microsoft.com/office/officeart/2005/8/layout/hList7"/>
    <dgm:cxn modelId="{658CCF9F-3180-47F8-AF5D-0A129E38095F}" type="presOf" srcId="{2620B98D-1A6E-4C3D-9AD4-7240AE39D81E}" destId="{D9BFAB98-E014-464A-A0F6-D1B4D26E3E4D}" srcOrd="0" destOrd="0" presId="urn:microsoft.com/office/officeart/2005/8/layout/hList7"/>
    <dgm:cxn modelId="{EDC0DBA2-6145-4574-AAA8-0151A1095AE4}" type="presOf" srcId="{42273BE2-AC41-4CDD-9E51-D317558294E3}" destId="{9D62A29A-273F-4DEF-8E94-FCD07693A5CA}" srcOrd="1" destOrd="0" presId="urn:microsoft.com/office/officeart/2005/8/layout/hList7"/>
    <dgm:cxn modelId="{BF96D6AD-FF75-4035-9417-CBFE9F5A2C99}" type="presOf" srcId="{E0FFB29E-B1FE-49EF-8888-193033D214AC}" destId="{A6E92814-DD83-4789-89B0-27347DE53C75}" srcOrd="0" destOrd="2" presId="urn:microsoft.com/office/officeart/2005/8/layout/hList7"/>
    <dgm:cxn modelId="{330E82AF-09B1-4ACF-8AF7-6ACC9E36D127}" type="presOf" srcId="{638C1433-2000-4BE0-BE50-2E6DA2D0485E}" destId="{9D62A29A-273F-4DEF-8E94-FCD07693A5CA}" srcOrd="1" destOrd="1" presId="urn:microsoft.com/office/officeart/2005/8/layout/hList7"/>
    <dgm:cxn modelId="{BE1C91B6-2DAC-4F85-97B3-6C0E8BC32E02}" srcId="{42273BE2-AC41-4CDD-9E51-D317558294E3}" destId="{638C1433-2000-4BE0-BE50-2E6DA2D0485E}" srcOrd="0" destOrd="0" parTransId="{CC763CA5-F7C6-4774-8C1D-5BFAB6BBD2EB}" sibTransId="{206C3091-D7AD-4372-9E66-3964F94A4B8E}"/>
    <dgm:cxn modelId="{ADF017B8-7A40-4A40-9C56-C2BE944B48A1}" type="presOf" srcId="{D5A4FCD4-67A7-4528-8E53-BBD18BD151C5}" destId="{39E31832-886D-4D38-9208-7169A88B187F}" srcOrd="0" destOrd="0" presId="urn:microsoft.com/office/officeart/2005/8/layout/hList7"/>
    <dgm:cxn modelId="{66171AC0-8848-47CD-BB91-2D94D4790D96}" type="presOf" srcId="{8E7BA74B-3839-4A10-9C6F-6F6BECE0E955}" destId="{4A6B399A-2F4E-476C-9236-C8E5B68231BD}" srcOrd="1" destOrd="0" presId="urn:microsoft.com/office/officeart/2005/8/layout/hList7"/>
    <dgm:cxn modelId="{941F58D2-813F-4109-9C75-895844B58ED2}" type="presOf" srcId="{0EB0A7CF-7606-4DA6-8F62-9F56BDA3B298}" destId="{A6E92814-DD83-4789-89B0-27347DE53C75}" srcOrd="0" destOrd="3" presId="urn:microsoft.com/office/officeart/2005/8/layout/hList7"/>
    <dgm:cxn modelId="{5CC093D3-51BC-4E57-BECD-A0E3713ABD9C}" type="presOf" srcId="{AD38591F-3EDC-4BA8-8941-F3ED04587F68}" destId="{2685E91A-855E-4AB0-884D-917F04BF5877}" srcOrd="0" destOrd="3" presId="urn:microsoft.com/office/officeart/2005/8/layout/hList7"/>
    <dgm:cxn modelId="{EFADB2DA-2DBB-46AC-B1A4-C138E7D934C1}" srcId="{D476EB08-0888-43F8-B1C3-4E1EDC161CD9}" destId="{72E2E919-6B19-4E99-AF96-5F504116A67C}" srcOrd="0" destOrd="0" parTransId="{C68227BE-D6F6-4B1A-86B5-D56CC4F2EFD9}" sibTransId="{8FC62971-FD35-4B7D-8A16-163A97EB7215}"/>
    <dgm:cxn modelId="{4D0B33DE-DB89-418B-B561-E628937EBEAA}" srcId="{8E7BA74B-3839-4A10-9C6F-6F6BECE0E955}" destId="{AD38591F-3EDC-4BA8-8941-F3ED04587F68}" srcOrd="2" destOrd="0" parTransId="{E9B468AD-7E2F-49DF-B8E5-0FB19757EC45}" sibTransId="{2F2FA326-4CF6-4003-B0F4-0B08D995AC69}"/>
    <dgm:cxn modelId="{AE9A66FD-E214-4013-973D-F9436E363458}" type="presOf" srcId="{0EB0A7CF-7606-4DA6-8F62-9F56BDA3B298}" destId="{9D62A29A-273F-4DEF-8E94-FCD07693A5CA}" srcOrd="1" destOrd="3" presId="urn:microsoft.com/office/officeart/2005/8/layout/hList7"/>
    <dgm:cxn modelId="{38F86AFE-58E0-45E3-99B8-F48AE9035936}" srcId="{8E7BA74B-3839-4A10-9C6F-6F6BECE0E955}" destId="{8BDF0CCB-A3B0-4172-90E8-759ACA6D3B91}" srcOrd="1" destOrd="0" parTransId="{8195A3B3-38A0-45D5-9889-9A9E485E1789}" sibTransId="{C4D1E2BC-726A-4A30-885E-F3B313422DAB}"/>
    <dgm:cxn modelId="{CBF33E13-7C29-4D89-901D-1C2B6CCB7C7F}" type="presParOf" srcId="{D9BFAB98-E014-464A-A0F6-D1B4D26E3E4D}" destId="{03B4760D-09BB-4214-B364-4FF5C342B681}" srcOrd="0" destOrd="0" presId="urn:microsoft.com/office/officeart/2005/8/layout/hList7"/>
    <dgm:cxn modelId="{F65AA7B6-0D61-4476-B41E-05486383F773}" type="presParOf" srcId="{D9BFAB98-E014-464A-A0F6-D1B4D26E3E4D}" destId="{19337764-0BC2-4B78-B54D-916B24949F7B}" srcOrd="1" destOrd="0" presId="urn:microsoft.com/office/officeart/2005/8/layout/hList7"/>
    <dgm:cxn modelId="{2B05F9D0-69B8-4B46-AF68-13839FE2C74A}" type="presParOf" srcId="{19337764-0BC2-4B78-B54D-916B24949F7B}" destId="{C1207124-C8FA-4B3B-A15E-9AE983075E3A}" srcOrd="0" destOrd="0" presId="urn:microsoft.com/office/officeart/2005/8/layout/hList7"/>
    <dgm:cxn modelId="{037C5D9D-E229-405F-A625-7E74D257C328}" type="presParOf" srcId="{C1207124-C8FA-4B3B-A15E-9AE983075E3A}" destId="{2685E91A-855E-4AB0-884D-917F04BF5877}" srcOrd="0" destOrd="0" presId="urn:microsoft.com/office/officeart/2005/8/layout/hList7"/>
    <dgm:cxn modelId="{61C43F06-244D-4893-90FF-7B9C443743B7}" type="presParOf" srcId="{C1207124-C8FA-4B3B-A15E-9AE983075E3A}" destId="{4A6B399A-2F4E-476C-9236-C8E5B68231BD}" srcOrd="1" destOrd="0" presId="urn:microsoft.com/office/officeart/2005/8/layout/hList7"/>
    <dgm:cxn modelId="{D8E221C2-D97F-4801-BA1A-29FD1A08193E}" type="presParOf" srcId="{C1207124-C8FA-4B3B-A15E-9AE983075E3A}" destId="{E92B4443-F815-447B-864F-27FEC0B940E0}" srcOrd="2" destOrd="0" presId="urn:microsoft.com/office/officeart/2005/8/layout/hList7"/>
    <dgm:cxn modelId="{042C0250-E642-463D-91D2-2D71425C1615}" type="presParOf" srcId="{C1207124-C8FA-4B3B-A15E-9AE983075E3A}" destId="{414E91C7-6CA6-4176-A81A-A0CE83BC64FB}" srcOrd="3" destOrd="0" presId="urn:microsoft.com/office/officeart/2005/8/layout/hList7"/>
    <dgm:cxn modelId="{320F7E94-17D6-4A9C-B836-4F94FF699938}" type="presParOf" srcId="{19337764-0BC2-4B78-B54D-916B24949F7B}" destId="{5C793627-5A56-4623-A64F-C89FB434B3F4}" srcOrd="1" destOrd="0" presId="urn:microsoft.com/office/officeart/2005/8/layout/hList7"/>
    <dgm:cxn modelId="{43C4A393-2627-44A0-A2C1-134EFD97CA60}" type="presParOf" srcId="{19337764-0BC2-4B78-B54D-916B24949F7B}" destId="{482AF95B-390C-4028-8725-5FCF5A0B2F44}" srcOrd="2" destOrd="0" presId="urn:microsoft.com/office/officeart/2005/8/layout/hList7"/>
    <dgm:cxn modelId="{699ECC75-7326-46CD-B171-4B986D33F6FD}" type="presParOf" srcId="{482AF95B-390C-4028-8725-5FCF5A0B2F44}" destId="{A6E92814-DD83-4789-89B0-27347DE53C75}" srcOrd="0" destOrd="0" presId="urn:microsoft.com/office/officeart/2005/8/layout/hList7"/>
    <dgm:cxn modelId="{2ABA597C-D4E9-4245-9F94-06FE69BAF30E}" type="presParOf" srcId="{482AF95B-390C-4028-8725-5FCF5A0B2F44}" destId="{9D62A29A-273F-4DEF-8E94-FCD07693A5CA}" srcOrd="1" destOrd="0" presId="urn:microsoft.com/office/officeart/2005/8/layout/hList7"/>
    <dgm:cxn modelId="{49AC08FD-34FC-4C50-94D4-5E9BA050D3C9}" type="presParOf" srcId="{482AF95B-390C-4028-8725-5FCF5A0B2F44}" destId="{7013118B-EE64-4518-9E1E-CA8539DE3EE0}" srcOrd="2" destOrd="0" presId="urn:microsoft.com/office/officeart/2005/8/layout/hList7"/>
    <dgm:cxn modelId="{D9855E33-B775-4631-9A34-2E287F368022}" type="presParOf" srcId="{482AF95B-390C-4028-8725-5FCF5A0B2F44}" destId="{69F0AB91-188E-4639-87F0-D63C634A7E39}" srcOrd="3" destOrd="0" presId="urn:microsoft.com/office/officeart/2005/8/layout/hList7"/>
    <dgm:cxn modelId="{DB4942E2-D225-41EC-8B4A-50E758FEA0E4}" type="presParOf" srcId="{19337764-0BC2-4B78-B54D-916B24949F7B}" destId="{39E31832-886D-4D38-9208-7169A88B187F}" srcOrd="3" destOrd="0" presId="urn:microsoft.com/office/officeart/2005/8/layout/hList7"/>
    <dgm:cxn modelId="{0703F43E-B318-4D15-A3B9-E8A79F9BEFEC}" type="presParOf" srcId="{19337764-0BC2-4B78-B54D-916B24949F7B}" destId="{915E083F-A1A8-4B07-9E02-C4FD7A62DC35}" srcOrd="4" destOrd="0" presId="urn:microsoft.com/office/officeart/2005/8/layout/hList7"/>
    <dgm:cxn modelId="{B7FBEEA1-AD80-4FAD-9887-F68A80A3F8D5}" type="presParOf" srcId="{915E083F-A1A8-4B07-9E02-C4FD7A62DC35}" destId="{708D914F-51F0-4BB3-8883-1E5B39F82446}" srcOrd="0" destOrd="0" presId="urn:microsoft.com/office/officeart/2005/8/layout/hList7"/>
    <dgm:cxn modelId="{811DA99F-01A5-4F07-B4D1-40C1402999CB}" type="presParOf" srcId="{915E083F-A1A8-4B07-9E02-C4FD7A62DC35}" destId="{5687D4F1-1E8A-44B5-B8F2-B27BD20A083D}" srcOrd="1" destOrd="0" presId="urn:microsoft.com/office/officeart/2005/8/layout/hList7"/>
    <dgm:cxn modelId="{C3368417-AD62-4D5C-ABCC-808C6CD74CEB}" type="presParOf" srcId="{915E083F-A1A8-4B07-9E02-C4FD7A62DC35}" destId="{7437EC38-C039-466D-8CFD-24BD1338BD4B}" srcOrd="2" destOrd="0" presId="urn:microsoft.com/office/officeart/2005/8/layout/hList7"/>
    <dgm:cxn modelId="{FD6F92FE-6549-46D3-ADDE-1C5A1DBE0155}" type="presParOf" srcId="{915E083F-A1A8-4B07-9E02-C4FD7A62DC35}" destId="{5576DDC6-AF8F-428F-910D-7F4C46183C9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72FD9-44FA-4C32-AA68-D6642DD3B806}">
      <dsp:nvSpPr>
        <dsp:cNvPr id="0" name=""/>
        <dsp:cNvSpPr/>
      </dsp:nvSpPr>
      <dsp:spPr>
        <a:xfrm>
          <a:off x="0" y="4524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This Project shows how to create an ASP.NET Core web app with user data protected by authorization. It displays a list of contacts that authenticated (registered) users have created. There are three security groups:</a:t>
          </a:r>
          <a:endParaRPr lang="en-US" sz="1700" kern="1200" dirty="0"/>
        </a:p>
      </dsp:txBody>
      <dsp:txXfrm>
        <a:off x="45635" y="90879"/>
        <a:ext cx="8530029" cy="843560"/>
      </dsp:txXfrm>
    </dsp:sp>
    <dsp:sp modelId="{BECC51BD-8F1B-4526-BE90-872D205CD2FA}">
      <dsp:nvSpPr>
        <dsp:cNvPr id="0" name=""/>
        <dsp:cNvSpPr/>
      </dsp:nvSpPr>
      <dsp:spPr>
        <a:xfrm>
          <a:off x="0" y="102903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Registered users</a:t>
          </a:r>
          <a:r>
            <a:rPr lang="en-US" sz="1700" b="0" i="0" kern="1200"/>
            <a:t> can view all the approved data and can edit/delete their own data.</a:t>
          </a:r>
          <a:endParaRPr lang="en-US" sz="1700" kern="1200"/>
        </a:p>
      </dsp:txBody>
      <dsp:txXfrm>
        <a:off x="45635" y="1074669"/>
        <a:ext cx="8530029" cy="843560"/>
      </dsp:txXfrm>
    </dsp:sp>
    <dsp:sp modelId="{D8667056-E31D-42E0-8B42-277F81D3A39F}">
      <dsp:nvSpPr>
        <dsp:cNvPr id="0" name=""/>
        <dsp:cNvSpPr/>
      </dsp:nvSpPr>
      <dsp:spPr>
        <a:xfrm>
          <a:off x="0" y="2012824"/>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Managers</a:t>
          </a:r>
          <a:r>
            <a:rPr lang="en-US" sz="1700" b="0" i="0" kern="1200"/>
            <a:t> can approve or reject contact data. Only approved contacts are visible to users.</a:t>
          </a:r>
          <a:endParaRPr lang="en-US" sz="1700" kern="1200"/>
        </a:p>
      </dsp:txBody>
      <dsp:txXfrm>
        <a:off x="45635" y="2058459"/>
        <a:ext cx="8530029" cy="843560"/>
      </dsp:txXfrm>
    </dsp:sp>
    <dsp:sp modelId="{7B2DF5E7-6E49-4B8E-BF4E-9423D4F040E9}">
      <dsp:nvSpPr>
        <dsp:cNvPr id="0" name=""/>
        <dsp:cNvSpPr/>
      </dsp:nvSpPr>
      <dsp:spPr>
        <a:xfrm>
          <a:off x="0" y="2996613"/>
          <a:ext cx="8621299" cy="9348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Administrators</a:t>
          </a:r>
          <a:r>
            <a:rPr lang="en-US" sz="1700" b="0" i="0" kern="1200"/>
            <a:t> can approve/reject and edit/delete any data.</a:t>
          </a:r>
          <a:endParaRPr lang="en-US" sz="1700" kern="1200"/>
        </a:p>
      </dsp:txBody>
      <dsp:txXfrm>
        <a:off x="45635" y="3042248"/>
        <a:ext cx="8530029" cy="843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5E91A-855E-4AB0-884D-917F04BF5877}">
      <dsp:nvSpPr>
        <dsp:cNvPr id="0" name=""/>
        <dsp:cNvSpPr/>
      </dsp:nvSpPr>
      <dsp:spPr>
        <a:xfrm>
          <a:off x="3462077" y="0"/>
          <a:ext cx="3281115" cy="37365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en-US" sz="2800" kern="1200" dirty="0"/>
            <a:t>Prarthana Puranik</a:t>
          </a:r>
        </a:p>
        <a:p>
          <a:pPr marL="171450" lvl="1" indent="-171450" algn="l" defTabSz="711200">
            <a:lnSpc>
              <a:spcPct val="90000"/>
            </a:lnSpc>
            <a:spcBef>
              <a:spcPct val="0"/>
            </a:spcBef>
            <a:spcAft>
              <a:spcPct val="15000"/>
            </a:spcAft>
            <a:buChar char="•"/>
          </a:pPr>
          <a:r>
            <a:rPr lang="en-CA" sz="1600" kern="1200" dirty="0"/>
            <a:t>Embedded software </a:t>
          </a:r>
          <a:r>
            <a:rPr lang="en-US" sz="1600" kern="1200" dirty="0"/>
            <a:t>Developer with 9 Years of Experience</a:t>
          </a:r>
        </a:p>
        <a:p>
          <a:pPr marL="57150" lvl="1" indent="-57150" algn="l" defTabSz="400050">
            <a:lnSpc>
              <a:spcPct val="90000"/>
            </a:lnSpc>
            <a:spcBef>
              <a:spcPct val="0"/>
            </a:spcBef>
            <a:spcAft>
              <a:spcPct val="15000"/>
            </a:spcAft>
            <a:buChar char="•"/>
          </a:pP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a:off x="3462077" y="1494626"/>
        <a:ext cx="3281115" cy="1494626"/>
      </dsp:txXfrm>
    </dsp:sp>
    <dsp:sp modelId="{414E91C7-6CA6-4176-A81A-A0CE83BC64FB}">
      <dsp:nvSpPr>
        <dsp:cNvPr id="0" name=""/>
        <dsp:cNvSpPr/>
      </dsp:nvSpPr>
      <dsp:spPr>
        <a:xfrm>
          <a:off x="4482727" y="0"/>
          <a:ext cx="1244276" cy="1244276"/>
        </a:xfrm>
        <a:prstGeom prst="ellipse">
          <a:avLst/>
        </a:prstGeom>
        <a:blipFill rotWithShape="1">
          <a:blip xmlns:r="http://schemas.openxmlformats.org/officeDocument/2006/relationships" r:embed="rId1"/>
          <a:srcRect/>
          <a:stretch>
            <a:fillRect t="-18000" b="-1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6E92814-DD83-4789-89B0-27347DE53C75}">
      <dsp:nvSpPr>
        <dsp:cNvPr id="0" name=""/>
        <dsp:cNvSpPr/>
      </dsp:nvSpPr>
      <dsp:spPr>
        <a:xfrm>
          <a:off x="167805" y="0"/>
          <a:ext cx="3281115" cy="37365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t" anchorCtr="1">
          <a:noAutofit/>
        </a:bodyPr>
        <a:lstStyle/>
        <a:p>
          <a:pPr marL="0" lvl="0" indent="0" algn="l" defTabSz="1244600">
            <a:lnSpc>
              <a:spcPct val="90000"/>
            </a:lnSpc>
            <a:spcBef>
              <a:spcPct val="0"/>
            </a:spcBef>
            <a:spcAft>
              <a:spcPct val="35000"/>
            </a:spcAft>
            <a:buNone/>
          </a:pPr>
          <a:r>
            <a:rPr lang="en-CA" sz="2800" b="0" i="0" kern="1200" dirty="0"/>
            <a:t>Nitin Thakkar</a:t>
          </a:r>
          <a:endParaRPr lang="en-US" sz="2800" kern="1200" dirty="0"/>
        </a:p>
        <a:p>
          <a:pPr marL="171450" lvl="1" indent="-171450" algn="l" defTabSz="711200">
            <a:lnSpc>
              <a:spcPct val="90000"/>
            </a:lnSpc>
            <a:spcBef>
              <a:spcPct val="0"/>
            </a:spcBef>
            <a:spcAft>
              <a:spcPct val="15000"/>
            </a:spcAft>
            <a:buChar char="•"/>
          </a:pPr>
          <a:r>
            <a:rPr lang="en-US" sz="1600" kern="1200" dirty="0"/>
            <a:t>Software Developer | BI Developer | Data Engineer With 6 Years of Experience</a:t>
          </a:r>
        </a:p>
        <a:p>
          <a:pPr marL="57150" lvl="1" indent="-57150" algn="l" defTabSz="400050">
            <a:lnSpc>
              <a:spcPct val="90000"/>
            </a:lnSpc>
            <a:spcBef>
              <a:spcPct val="0"/>
            </a:spcBef>
            <a:spcAft>
              <a:spcPct val="15000"/>
            </a:spcAft>
            <a:buChar char="•"/>
          </a:pP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a:off x="167805" y="1494626"/>
        <a:ext cx="3281115" cy="1494626"/>
      </dsp:txXfrm>
    </dsp:sp>
    <dsp:sp modelId="{69F0AB91-188E-4639-87F0-D63C634A7E39}">
      <dsp:nvSpPr>
        <dsp:cNvPr id="0" name=""/>
        <dsp:cNvSpPr/>
      </dsp:nvSpPr>
      <dsp:spPr>
        <a:xfrm>
          <a:off x="1210000" y="155136"/>
          <a:ext cx="1244276" cy="1244276"/>
        </a:xfrm>
        <a:prstGeom prst="ellipse">
          <a:avLst/>
        </a:prstGeom>
        <a:blipFill rotWithShape="1">
          <a:blip xmlns:r="http://schemas.openxmlformats.org/officeDocument/2006/relationships" r:embed="rId2"/>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08D914F-51F0-4BB3-8883-1E5B39F82446}">
      <dsp:nvSpPr>
        <dsp:cNvPr id="0" name=""/>
        <dsp:cNvSpPr/>
      </dsp:nvSpPr>
      <dsp:spPr>
        <a:xfrm>
          <a:off x="6761205" y="0"/>
          <a:ext cx="3281115" cy="373656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977900">
            <a:lnSpc>
              <a:spcPct val="90000"/>
            </a:lnSpc>
            <a:spcBef>
              <a:spcPct val="0"/>
            </a:spcBef>
            <a:spcAft>
              <a:spcPct val="35000"/>
            </a:spcAft>
            <a:buNone/>
          </a:pPr>
          <a:r>
            <a:rPr lang="en-CA" sz="2200" b="0" i="0" kern="1200" dirty="0"/>
            <a:t>Raj Panjwani</a:t>
          </a:r>
          <a:endParaRPr lang="en-US" sz="2200" kern="1200" dirty="0"/>
        </a:p>
        <a:p>
          <a:pPr marL="171450" lvl="1" indent="-171450" algn="l" defTabSz="755650">
            <a:lnSpc>
              <a:spcPct val="90000"/>
            </a:lnSpc>
            <a:spcBef>
              <a:spcPct val="0"/>
            </a:spcBef>
            <a:spcAft>
              <a:spcPct val="15000"/>
            </a:spcAft>
            <a:buChar char="•"/>
          </a:pPr>
          <a:r>
            <a:rPr lang="en-US" sz="1700" kern="1200" dirty="0"/>
            <a:t>Software Developer Intern | Python </a:t>
          </a:r>
          <a:r>
            <a:rPr lang="en-US" sz="1600" kern="1200" dirty="0"/>
            <a:t>Developer</a:t>
          </a:r>
          <a:br>
            <a:rPr lang="en-US" sz="1700" kern="1200" dirty="0"/>
          </a:br>
          <a:endParaRPr lang="en-US" sz="1700" kern="1200" dirty="0"/>
        </a:p>
      </dsp:txBody>
      <dsp:txXfrm>
        <a:off x="6761205" y="1494626"/>
        <a:ext cx="3281115" cy="1494626"/>
      </dsp:txXfrm>
    </dsp:sp>
    <dsp:sp modelId="{5576DDC6-AF8F-428F-910D-7F4C46183C92}">
      <dsp:nvSpPr>
        <dsp:cNvPr id="0" name=""/>
        <dsp:cNvSpPr/>
      </dsp:nvSpPr>
      <dsp:spPr>
        <a:xfrm>
          <a:off x="7700638" y="184700"/>
          <a:ext cx="1244276" cy="1244276"/>
        </a:xfrm>
        <a:prstGeom prst="ellipse">
          <a:avLst/>
        </a:prstGeom>
        <a:blipFill rotWithShape="1">
          <a:blip xmlns:r="http://schemas.openxmlformats.org/officeDocument/2006/relationships" r:embed="rId3"/>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3B4760D-09BB-4214-B364-4FF5C342B681}">
      <dsp:nvSpPr>
        <dsp:cNvPr id="0" name=""/>
        <dsp:cNvSpPr/>
      </dsp:nvSpPr>
      <dsp:spPr>
        <a:xfrm>
          <a:off x="401777" y="2989252"/>
          <a:ext cx="9240875" cy="560484"/>
        </a:xfrm>
        <a:prstGeom prst="leftRight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1FB35-722A-434C-998A-55361814406F}" type="datetimeFigureOut">
              <a:rPr lang="en-US" smtClean="0"/>
              <a:t>8/3/2022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E432C5-6B74-436C-BF48-7B17754AB941}" type="slidenum">
              <a:rPr lang="en-US" smtClean="0"/>
              <a:t>‹#›</a:t>
            </a:fld>
            <a:endParaRPr lang="en-US"/>
          </a:p>
        </p:txBody>
      </p:sp>
    </p:spTree>
    <p:extLst>
      <p:ext uri="{BB962C8B-B14F-4D97-AF65-F5344CB8AC3E}">
        <p14:creationId xmlns:p14="http://schemas.microsoft.com/office/powerpoint/2010/main" val="354198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82F6A0-C5BF-4844-9288-8F7F8AE79D55}" type="datetimeFigureOut">
              <a:rPr lang="en-US" smtClean="0"/>
              <a:t>8/3/2022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65CA8-773C-4672-86C7-BF3D1D8903CC}" type="slidenum">
              <a:rPr lang="en-US" smtClean="0"/>
              <a:t>‹#›</a:t>
            </a:fld>
            <a:endParaRPr lang="en-US"/>
          </a:p>
        </p:txBody>
      </p:sp>
    </p:spTree>
    <p:extLst>
      <p:ext uri="{BB962C8B-B14F-4D97-AF65-F5344CB8AC3E}">
        <p14:creationId xmlns:p14="http://schemas.microsoft.com/office/powerpoint/2010/main" val="2811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5</a:t>
            </a:fld>
            <a:endParaRPr lang="en-US"/>
          </a:p>
        </p:txBody>
      </p:sp>
    </p:spTree>
    <p:extLst>
      <p:ext uri="{BB962C8B-B14F-4D97-AF65-F5344CB8AC3E}">
        <p14:creationId xmlns:p14="http://schemas.microsoft.com/office/powerpoint/2010/main" val="1935436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16</a:t>
            </a:fld>
            <a:endParaRPr lang="en-US"/>
          </a:p>
        </p:txBody>
      </p:sp>
    </p:spTree>
    <p:extLst>
      <p:ext uri="{BB962C8B-B14F-4D97-AF65-F5344CB8AC3E}">
        <p14:creationId xmlns:p14="http://schemas.microsoft.com/office/powerpoint/2010/main" val="66266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17</a:t>
            </a:fld>
            <a:endParaRPr lang="en-US"/>
          </a:p>
        </p:txBody>
      </p:sp>
    </p:spTree>
    <p:extLst>
      <p:ext uri="{BB962C8B-B14F-4D97-AF65-F5344CB8AC3E}">
        <p14:creationId xmlns:p14="http://schemas.microsoft.com/office/powerpoint/2010/main" val="1847768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E765CA8-773C-4672-86C7-BF3D1D8903CC}" type="slidenum">
              <a:rPr lang="en-US" smtClean="0"/>
              <a:t>18</a:t>
            </a:fld>
            <a:endParaRPr lang="en-US"/>
          </a:p>
        </p:txBody>
      </p:sp>
    </p:spTree>
    <p:extLst>
      <p:ext uri="{BB962C8B-B14F-4D97-AF65-F5344CB8AC3E}">
        <p14:creationId xmlns:p14="http://schemas.microsoft.com/office/powerpoint/2010/main" val="93999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p:txBody>
      </p:sp>
      <p:sp>
        <p:nvSpPr>
          <p:cNvPr id="4" name="Slide Number Placeholder 3"/>
          <p:cNvSpPr>
            <a:spLocks noGrp="1"/>
          </p:cNvSpPr>
          <p:nvPr>
            <p:ph type="sldNum" sz="quarter" idx="5"/>
          </p:nvPr>
        </p:nvSpPr>
        <p:spPr/>
        <p:txBody>
          <a:bodyPr/>
          <a:lstStyle/>
          <a:p>
            <a:fld id="{4E765CA8-773C-4672-86C7-BF3D1D8903CC}" type="slidenum">
              <a:rPr lang="en-US" smtClean="0"/>
              <a:t>6</a:t>
            </a:fld>
            <a:endParaRPr lang="en-US"/>
          </a:p>
        </p:txBody>
      </p:sp>
    </p:spTree>
    <p:extLst>
      <p:ext uri="{BB962C8B-B14F-4D97-AF65-F5344CB8AC3E}">
        <p14:creationId xmlns:p14="http://schemas.microsoft.com/office/powerpoint/2010/main" val="3183744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9</a:t>
            </a:fld>
            <a:endParaRPr lang="en-US"/>
          </a:p>
        </p:txBody>
      </p:sp>
    </p:spTree>
    <p:extLst>
      <p:ext uri="{BB962C8B-B14F-4D97-AF65-F5344CB8AC3E}">
        <p14:creationId xmlns:p14="http://schemas.microsoft.com/office/powerpoint/2010/main" val="440611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10</a:t>
            </a:fld>
            <a:endParaRPr lang="en-US"/>
          </a:p>
        </p:txBody>
      </p:sp>
    </p:spTree>
    <p:extLst>
      <p:ext uri="{BB962C8B-B14F-4D97-AF65-F5344CB8AC3E}">
        <p14:creationId xmlns:p14="http://schemas.microsoft.com/office/powerpoint/2010/main" val="2718647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11</a:t>
            </a:fld>
            <a:endParaRPr lang="en-US"/>
          </a:p>
        </p:txBody>
      </p:sp>
    </p:spTree>
    <p:extLst>
      <p:ext uri="{BB962C8B-B14F-4D97-AF65-F5344CB8AC3E}">
        <p14:creationId xmlns:p14="http://schemas.microsoft.com/office/powerpoint/2010/main" val="111192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12</a:t>
            </a:fld>
            <a:endParaRPr lang="en-US"/>
          </a:p>
        </p:txBody>
      </p:sp>
    </p:spTree>
    <p:extLst>
      <p:ext uri="{BB962C8B-B14F-4D97-AF65-F5344CB8AC3E}">
        <p14:creationId xmlns:p14="http://schemas.microsoft.com/office/powerpoint/2010/main" val="350742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13</a:t>
            </a:fld>
            <a:endParaRPr lang="en-US"/>
          </a:p>
        </p:txBody>
      </p:sp>
    </p:spTree>
    <p:extLst>
      <p:ext uri="{BB962C8B-B14F-4D97-AF65-F5344CB8AC3E}">
        <p14:creationId xmlns:p14="http://schemas.microsoft.com/office/powerpoint/2010/main" val="419118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14</a:t>
            </a:fld>
            <a:endParaRPr lang="en-US"/>
          </a:p>
        </p:txBody>
      </p:sp>
    </p:spTree>
    <p:extLst>
      <p:ext uri="{BB962C8B-B14F-4D97-AF65-F5344CB8AC3E}">
        <p14:creationId xmlns:p14="http://schemas.microsoft.com/office/powerpoint/2010/main" val="3640159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4E765CA8-773C-4672-86C7-BF3D1D8903CC}" type="slidenum">
              <a:rPr lang="en-US" smtClean="0"/>
              <a:t>15</a:t>
            </a:fld>
            <a:endParaRPr lang="en-US"/>
          </a:p>
        </p:txBody>
      </p:sp>
    </p:spTree>
    <p:extLst>
      <p:ext uri="{BB962C8B-B14F-4D97-AF65-F5344CB8AC3E}">
        <p14:creationId xmlns:p14="http://schemas.microsoft.com/office/powerpoint/2010/main" val="1486246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sp>
        <p:nvSpPr>
          <p:cNvPr id="11"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24284561"/>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Picture Background with content -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0848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4136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5156411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6"/>
          <p:cNvSpPr>
            <a:spLocks noGrp="1"/>
          </p:cNvSpPr>
          <p:nvPr>
            <p:ph type="title" hasCustomPrompt="1"/>
          </p:nvPr>
        </p:nvSpPr>
        <p:spPr>
          <a:xfrm>
            <a:off x="406400" y="585132"/>
            <a:ext cx="10966451" cy="754083"/>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hasCustomPrompt="1"/>
          </p:nvPr>
        </p:nvSpPr>
        <p:spPr>
          <a:xfrm>
            <a:off x="874184" y="1439904"/>
            <a:ext cx="10498667" cy="4514810"/>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Click and start typing</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3275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with graphic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386274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9257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ight Side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149878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2 column - A">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54434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alf Picture Background - A">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773654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department here</a:t>
            </a:r>
          </a:p>
        </p:txBody>
      </p:sp>
      <p:sp>
        <p:nvSpPr>
          <p:cNvPr id="14"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a:t>Title goes here</a:t>
            </a:r>
          </a:p>
          <a:p>
            <a:pPr lvl="0"/>
            <a:r>
              <a:rPr lang="en-US"/>
              <a:t>It can be on 2 lines – use sentence case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a:t>Add your name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14301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16" userDrawn="1">
          <p15:clr>
            <a:srgbClr val="FBAE40"/>
          </p15:clr>
        </p15:guide>
        <p15:guide id="3" pos="39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65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08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Tree>
    <p:extLst>
      <p:ext uri="{BB962C8B-B14F-4D97-AF65-F5344CB8AC3E}">
        <p14:creationId xmlns:p14="http://schemas.microsoft.com/office/powerpoint/2010/main" val="784523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17098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5410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55298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22583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5" name="Rectangle 14"/>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72818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Picture Background with content -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101976"/>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466331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icture Background with content -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2864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2" y="5124759"/>
            <a:ext cx="888324" cy="549275"/>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042212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efficitur</a:t>
            </a:r>
            <a:r>
              <a:rPr lang="en-US"/>
              <a:t> </a:t>
            </a:r>
            <a:r>
              <a:rPr lang="en-US" err="1"/>
              <a:t>nibh</a:t>
            </a:r>
            <a:r>
              <a:rPr lang="en-US"/>
              <a:t> quam, at </a:t>
            </a:r>
            <a:r>
              <a:rPr lang="en-US" err="1"/>
              <a:t>elementum</a:t>
            </a:r>
            <a:r>
              <a:rPr lang="en-US"/>
              <a:t> </a:t>
            </a:r>
            <a:r>
              <a:rPr lang="en-US" err="1"/>
              <a:t>odio</a:t>
            </a:r>
            <a:r>
              <a:rPr lang="en-US"/>
              <a:t> </a:t>
            </a:r>
            <a:r>
              <a:rPr lang="en-US" err="1"/>
              <a:t>elementum</a:t>
            </a:r>
            <a:r>
              <a:rPr lang="en-US"/>
              <a:t> sed. </a:t>
            </a:r>
            <a:r>
              <a:rPr lang="en-US" err="1"/>
              <a:t>Ut.</a:t>
            </a:r>
            <a:endParaRPr lang="en-US"/>
          </a:p>
        </p:txBody>
      </p:sp>
    </p:spTree>
    <p:extLst>
      <p:ext uri="{BB962C8B-B14F-4D97-AF65-F5344CB8AC3E}">
        <p14:creationId xmlns:p14="http://schemas.microsoft.com/office/powerpoint/2010/main" val="3084438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888323" cy="571527"/>
          </a:xfrm>
          <a:prstGeom prst="rect">
            <a:avLst/>
          </a:prstGeom>
        </p:spPr>
        <p:txBody>
          <a:bodyPr lIns="0" tIns="0" rIns="0" bIns="0" anchor="ctr"/>
          <a:lstStyle>
            <a:lvl1pPr>
              <a:defRPr sz="4000">
                <a:solidFill>
                  <a:schemeClr val="accent2"/>
                </a:solidFill>
                <a:latin typeface="+mj-lt"/>
              </a:defRPr>
            </a:lvl1pPr>
          </a:lstStyle>
          <a:p>
            <a:pPr lvl="0"/>
            <a:r>
              <a:rPr lang="en-US"/>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797894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133252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oints with graphic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997284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mart art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8528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Right Side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r>
              <a:rPr lang="en-US" err="1"/>
              <a:t>Sed</a:t>
            </a:r>
            <a:r>
              <a:rPr lang="en-US"/>
              <a:t> a </a:t>
            </a:r>
            <a:r>
              <a:rPr lang="en-US" err="1"/>
              <a:t>cursus</a:t>
            </a:r>
            <a:r>
              <a:rPr lang="en-US"/>
              <a:t> magna, </a:t>
            </a:r>
            <a:r>
              <a:rPr lang="en-US" err="1"/>
              <a:t>vel</a:t>
            </a:r>
            <a:r>
              <a:rPr lang="en-US"/>
              <a:t> </a:t>
            </a:r>
            <a:r>
              <a:rPr lang="en-US" err="1"/>
              <a:t>sagittis</a:t>
            </a:r>
            <a:r>
              <a:rPr lang="en-US"/>
              <a:t> </a:t>
            </a:r>
            <a:r>
              <a:rPr lang="en-US" err="1"/>
              <a:t>urna</a:t>
            </a:r>
            <a:r>
              <a:rPr lang="en-US"/>
              <a:t>. </a:t>
            </a:r>
            <a:r>
              <a:rPr lang="en-US" err="1"/>
              <a:t>Proin</a:t>
            </a:r>
            <a:r>
              <a:rPr lang="en-US"/>
              <a:t> </a:t>
            </a:r>
            <a:r>
              <a:rPr lang="en-US" err="1"/>
              <a:t>vestibulum</a:t>
            </a:r>
            <a:r>
              <a:rPr lang="en-US"/>
              <a:t> </a:t>
            </a:r>
            <a:r>
              <a:rPr lang="en-US" err="1"/>
              <a:t>risus</a:t>
            </a:r>
            <a:r>
              <a:rPr lang="en-US"/>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4238172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s 2 column - B">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a:t>Brief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mattis</a:t>
            </a:r>
            <a:r>
              <a:rPr lang="en-US"/>
              <a:t> </a:t>
            </a:r>
            <a:r>
              <a:rPr lang="en-US" err="1"/>
              <a:t>sed</a:t>
            </a:r>
            <a:r>
              <a:rPr lang="en-US"/>
              <a:t> </a:t>
            </a:r>
            <a:r>
              <a:rPr lang="en-US" err="1"/>
              <a:t>eros</a:t>
            </a:r>
            <a:r>
              <a:rPr lang="en-US"/>
              <a:t> vitae </a:t>
            </a:r>
            <a:r>
              <a:rPr lang="en-US" err="1"/>
              <a:t>porttitor</a:t>
            </a:r>
            <a:r>
              <a:rPr lang="en-US"/>
              <a:t>. Nam </a:t>
            </a:r>
            <a:r>
              <a:rPr lang="en-US" err="1"/>
              <a:t>imperdiet</a:t>
            </a:r>
            <a:r>
              <a:rPr lang="en-US"/>
              <a:t> at </a:t>
            </a:r>
            <a:r>
              <a:rPr lang="en-US" err="1"/>
              <a:t>turpis</a:t>
            </a:r>
            <a:r>
              <a:rPr lang="en-US"/>
              <a:t> </a:t>
            </a:r>
            <a:r>
              <a:rPr lang="en-US" err="1"/>
              <a:t>vehicula</a:t>
            </a:r>
            <a:r>
              <a:rPr lang="en-US"/>
              <a:t> </a:t>
            </a:r>
            <a:r>
              <a:rPr lang="en-US" err="1"/>
              <a:t>tempor</a:t>
            </a:r>
            <a:r>
              <a:rPr lang="en-US"/>
              <a:t>. </a:t>
            </a:r>
          </a:p>
        </p:txBody>
      </p:sp>
    </p:spTree>
    <p:extLst>
      <p:ext uri="{BB962C8B-B14F-4D97-AF65-F5344CB8AC3E}">
        <p14:creationId xmlns:p14="http://schemas.microsoft.com/office/powerpoint/2010/main" val="23298492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 Picture Background - B">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9486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071803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9648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02201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a:t>Click to edit</a:t>
            </a:r>
          </a:p>
        </p:txBody>
      </p:sp>
    </p:spTree>
    <p:extLst>
      <p:ext uri="{BB962C8B-B14F-4D97-AF65-F5344CB8AC3E}">
        <p14:creationId xmlns:p14="http://schemas.microsoft.com/office/powerpoint/2010/main" val="271712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Point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a:t>*Footnotes go here</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83159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ull Picture Background with content -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371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31314"/>
      </p:ext>
    </p:extLst>
  </p:cSld>
  <p:clrMap bg1="lt1" tx1="dk1" bg2="lt2" tx2="dk2" accent1="accent1" accent2="accent2" accent3="accent3" accent4="accent4" accent5="accent5" accent6="accent6" hlink="hlink" folHlink="folHlink"/>
  <p:sldLayoutIdLst>
    <p:sldLayoutId id="2147483660" r:id="rId1"/>
    <p:sldLayoutId id="2147483693" r:id="rId2"/>
    <p:sldLayoutId id="2147483680" r:id="rId3"/>
    <p:sldLayoutId id="2147483737" r:id="rId4"/>
    <p:sldLayoutId id="2147483738" r:id="rId5"/>
    <p:sldLayoutId id="2147483739" r:id="rId6"/>
    <p:sldLayoutId id="2147483682" r:id="rId7"/>
    <p:sldLayoutId id="2147483708" r:id="rId8"/>
    <p:sldLayoutId id="2147483700" r:id="rId9"/>
    <p:sldLayoutId id="2147483704" r:id="rId10"/>
    <p:sldLayoutId id="2147483689" r:id="rId11"/>
    <p:sldLayoutId id="2147483696" r:id="rId12"/>
    <p:sldLayoutId id="2147483690" r:id="rId13"/>
    <p:sldLayoutId id="2147483709" r:id="rId14"/>
    <p:sldLayoutId id="2147483691" r:id="rId15"/>
    <p:sldLayoutId id="2147483692" r:id="rId16"/>
    <p:sldLayoutId id="2147483706" r:id="rId17"/>
    <p:sldLayoutId id="2147483698"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864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40" r:id="rId4"/>
    <p:sldLayoutId id="2147483741" r:id="rId5"/>
    <p:sldLayoutId id="2147483742" r:id="rId6"/>
    <p:sldLayoutId id="2147483714" r:id="rId7"/>
    <p:sldLayoutId id="2147483715" r:id="rId8"/>
    <p:sldLayoutId id="2147483717" r:id="rId9"/>
    <p:sldLayoutId id="2147483719" r:id="rId10"/>
    <p:sldLayoutId id="2147483721" r:id="rId11"/>
    <p:sldLayoutId id="2147483723" r:id="rId12"/>
    <p:sldLayoutId id="2147483725" r:id="rId13"/>
    <p:sldLayoutId id="2147483727" r:id="rId14"/>
    <p:sldLayoutId id="2147483729" r:id="rId15"/>
    <p:sldLayoutId id="2147483731" r:id="rId16"/>
    <p:sldLayoutId id="2147483733" r:id="rId17"/>
    <p:sldLayoutId id="214748373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emf"/><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5.emf"/><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itin-Thakkar/ASP.Net-Authorization_and_authentication"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target.com/searchsecurity/definition/single-factor-authentication-SFA"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hyperlink" Target="https://www.techtarget.com/searchsecurity/definition/multifactor-authentication-MFA" TargetMode="External"/><Relationship Id="rId4" Type="http://schemas.openxmlformats.org/officeDocument/2006/relationships/hyperlink" Target="https://www.techtarget.com/searchsecurity/definition/two-factor-authentic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a:t>Big Data Analytics – BDAT1001</a:t>
            </a:r>
          </a:p>
        </p:txBody>
      </p:sp>
      <p:sp>
        <p:nvSpPr>
          <p:cNvPr id="8" name="Text Placeholder 7"/>
          <p:cNvSpPr>
            <a:spLocks noGrp="1"/>
          </p:cNvSpPr>
          <p:nvPr>
            <p:ph type="body" sz="quarter" idx="12"/>
          </p:nvPr>
        </p:nvSpPr>
        <p:spPr>
          <a:xfrm>
            <a:off x="350485" y="4648200"/>
            <a:ext cx="10972800" cy="784934"/>
          </a:xfrm>
        </p:spPr>
        <p:txBody>
          <a:bodyPr/>
          <a:lstStyle/>
          <a:p>
            <a:r>
              <a:rPr lang="en-US" sz="3600" dirty="0"/>
              <a:t>Authorization and Authentication</a:t>
            </a:r>
          </a:p>
          <a:p>
            <a:endParaRPr lang="en-US" sz="3600" dirty="0"/>
          </a:p>
          <a:p>
            <a:r>
              <a:rPr lang="en-US" sz="2000" dirty="0"/>
              <a:t>Section 1 : Group 9</a:t>
            </a:r>
          </a:p>
        </p:txBody>
      </p:sp>
      <p:sp>
        <p:nvSpPr>
          <p:cNvPr id="4" name="Text Placeholder 3">
            <a:extLst>
              <a:ext uri="{FF2B5EF4-FFF2-40B4-BE49-F238E27FC236}">
                <a16:creationId xmlns:a16="http://schemas.microsoft.com/office/drawing/2014/main" id="{AE303785-8A40-4F83-A574-EA79FD6C2016}"/>
              </a:ext>
            </a:extLst>
          </p:cNvPr>
          <p:cNvSpPr>
            <a:spLocks noGrp="1"/>
          </p:cNvSpPr>
          <p:nvPr>
            <p:ph type="body" sz="quarter" idx="13"/>
          </p:nvPr>
        </p:nvSpPr>
        <p:spPr>
          <a:xfrm>
            <a:off x="6520263" y="4943789"/>
            <a:ext cx="5486400" cy="1310473"/>
          </a:xfrm>
        </p:spPr>
        <p:txBody>
          <a:bodyPr/>
          <a:lstStyle/>
          <a:p>
            <a:r>
              <a:rPr lang="en-US" sz="2800" b="1" dirty="0"/>
              <a:t>Group Members</a:t>
            </a:r>
            <a:br>
              <a:rPr lang="en-US" dirty="0"/>
            </a:br>
            <a:r>
              <a:rPr lang="en-US" dirty="0"/>
              <a:t>Nitin Thakkar</a:t>
            </a:r>
            <a:br>
              <a:rPr lang="en-US" dirty="0"/>
            </a:br>
            <a:r>
              <a:rPr lang="en-US" dirty="0"/>
              <a:t>Prarthana Puranik</a:t>
            </a:r>
            <a:br>
              <a:rPr lang="en-US" dirty="0"/>
            </a:br>
            <a:r>
              <a:rPr lang="en-US" dirty="0"/>
              <a:t>Raj Panjwani</a:t>
            </a:r>
          </a:p>
        </p:txBody>
      </p:sp>
      <p:pic>
        <p:nvPicPr>
          <p:cNvPr id="11" name="Picture 10">
            <a:extLst>
              <a:ext uri="{FF2B5EF4-FFF2-40B4-BE49-F238E27FC236}">
                <a16:creationId xmlns:a16="http://schemas.microsoft.com/office/drawing/2014/main" id="{1077F2D5-024F-BBCD-72D8-668EAA7EC522}"/>
              </a:ext>
            </a:extLst>
          </p:cNvPr>
          <p:cNvPicPr>
            <a:picLocks noChangeAspect="1"/>
          </p:cNvPicPr>
          <p:nvPr/>
        </p:nvPicPr>
        <p:blipFill>
          <a:blip r:embed="rId2"/>
          <a:stretch>
            <a:fillRect/>
          </a:stretch>
        </p:blipFill>
        <p:spPr>
          <a:xfrm>
            <a:off x="1837678" y="124287"/>
            <a:ext cx="6924583" cy="3210373"/>
          </a:xfrm>
          <a:prstGeom prst="rect">
            <a:avLst/>
          </a:prstGeom>
        </p:spPr>
      </p:pic>
    </p:spTree>
    <p:extLst>
      <p:ext uri="{BB962C8B-B14F-4D97-AF65-F5344CB8AC3E}">
        <p14:creationId xmlns:p14="http://schemas.microsoft.com/office/powerpoint/2010/main" val="41194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IN" dirty="0"/>
              <a:t>3. </a:t>
            </a:r>
            <a:r>
              <a:rPr lang="en-US" dirty="0"/>
              <a:t>Can we encode and  encrypt images?</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sz="2400"/>
              <a:t> Yes, We can encode and encrypt the images.</a:t>
            </a:r>
          </a:p>
          <a:p>
            <a:pPr>
              <a:lnSpc>
                <a:spcPct val="90000"/>
              </a:lnSpc>
            </a:pPr>
            <a:r>
              <a:rPr lang="en-US" sz="2400"/>
              <a:t>Usually, Images are encoded in Base64 formats.</a:t>
            </a:r>
          </a:p>
          <a:p>
            <a:pPr>
              <a:lnSpc>
                <a:spcPct val="90000"/>
              </a:lnSpc>
            </a:pPr>
            <a:r>
              <a:rPr lang="en-US" sz="2400"/>
              <a:t>In military the Steganography is a very well-known method for image encode and encryption. It hides the secret message in image.</a:t>
            </a:r>
          </a:p>
          <a:p>
            <a:pPr>
              <a:lnSpc>
                <a:spcPct val="90000"/>
              </a:lnSpc>
            </a:pPr>
            <a:r>
              <a:rPr lang="en-US" sz="2400"/>
              <a:t>QR code is another example of it.</a:t>
            </a:r>
            <a:endParaRPr lang="en-CA" sz="2400"/>
          </a:p>
        </p:txBody>
      </p:sp>
      <p:pic>
        <p:nvPicPr>
          <p:cNvPr id="9" name="Picture 8">
            <a:extLst>
              <a:ext uri="{FF2B5EF4-FFF2-40B4-BE49-F238E27FC236}">
                <a16:creationId xmlns:a16="http://schemas.microsoft.com/office/drawing/2014/main" id="{EE6DC36C-C6ED-96A3-8196-AA4E6C9340E4}"/>
              </a:ext>
            </a:extLst>
          </p:cNvPr>
          <p:cNvPicPr>
            <a:picLocks noChangeAspect="1"/>
          </p:cNvPicPr>
          <p:nvPr/>
        </p:nvPicPr>
        <p:blipFill>
          <a:blip r:embed="rId3"/>
          <a:stretch>
            <a:fillRect/>
          </a:stretch>
        </p:blipFill>
        <p:spPr>
          <a:xfrm>
            <a:off x="5892800" y="2707386"/>
            <a:ext cx="5486400" cy="2510027"/>
          </a:xfrm>
          <a:prstGeom prst="rect">
            <a:avLst/>
          </a:prstGeom>
          <a:noFill/>
        </p:spPr>
      </p:pic>
    </p:spTree>
    <p:extLst>
      <p:ext uri="{BB962C8B-B14F-4D97-AF65-F5344CB8AC3E}">
        <p14:creationId xmlns:p14="http://schemas.microsoft.com/office/powerpoint/2010/main" val="560099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pPr>
              <a:lnSpc>
                <a:spcPct val="90000"/>
              </a:lnSpc>
            </a:pPr>
            <a:r>
              <a:rPr lang="en-IN" sz="2700" dirty="0"/>
              <a:t>4. </a:t>
            </a:r>
            <a:r>
              <a:rPr lang="en-US" sz="2700" dirty="0"/>
              <a:t>Our database cannot be moved from the site, and we need to be able to access it externally using a secure API. Can you explain the architecture of a secure API?</a:t>
            </a:r>
            <a:endParaRPr lang="en-CA" sz="2700"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562686" y="1957929"/>
            <a:ext cx="4612216" cy="1056577"/>
          </a:xfrm>
        </p:spPr>
        <p:txBody>
          <a:bodyPr>
            <a:normAutofit/>
          </a:bodyPr>
          <a:lstStyle/>
          <a:p>
            <a:pPr>
              <a:lnSpc>
                <a:spcPct val="90000"/>
              </a:lnSpc>
            </a:pPr>
            <a:r>
              <a:rPr lang="en-US" sz="2400" dirty="0"/>
              <a:t> Using JSON Web Tokens (JWTs) in authenticating and authorizing API clients</a:t>
            </a:r>
            <a:endParaRPr lang="en-CA" sz="2400" dirty="0"/>
          </a:p>
        </p:txBody>
      </p:sp>
      <p:pic>
        <p:nvPicPr>
          <p:cNvPr id="5" name="Picture 4">
            <a:extLst>
              <a:ext uri="{FF2B5EF4-FFF2-40B4-BE49-F238E27FC236}">
                <a16:creationId xmlns:a16="http://schemas.microsoft.com/office/drawing/2014/main" id="{20E859DB-9ED7-0EAB-587B-1F13203A9930}"/>
              </a:ext>
            </a:extLst>
          </p:cNvPr>
          <p:cNvPicPr>
            <a:picLocks noChangeAspect="1"/>
          </p:cNvPicPr>
          <p:nvPr/>
        </p:nvPicPr>
        <p:blipFill>
          <a:blip r:embed="rId3"/>
          <a:stretch>
            <a:fillRect/>
          </a:stretch>
        </p:blipFill>
        <p:spPr>
          <a:xfrm>
            <a:off x="7759976" y="1830475"/>
            <a:ext cx="3942587" cy="3962400"/>
          </a:xfrm>
          <a:prstGeom prst="rect">
            <a:avLst/>
          </a:prstGeom>
          <a:noFill/>
        </p:spPr>
      </p:pic>
    </p:spTree>
    <p:extLst>
      <p:ext uri="{BB962C8B-B14F-4D97-AF65-F5344CB8AC3E}">
        <p14:creationId xmlns:p14="http://schemas.microsoft.com/office/powerpoint/2010/main" val="22199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881927"/>
          </a:xfrm>
        </p:spPr>
        <p:txBody>
          <a:bodyPr>
            <a:normAutofit/>
          </a:bodyPr>
          <a:lstStyle/>
          <a:p>
            <a:pPr>
              <a:lnSpc>
                <a:spcPct val="90000"/>
              </a:lnSpc>
            </a:pPr>
            <a:r>
              <a:rPr lang="en-IN" sz="2700" dirty="0"/>
              <a:t>Architecture</a:t>
            </a:r>
            <a:endParaRPr lang="en-CA" sz="2700" dirty="0"/>
          </a:p>
        </p:txBody>
      </p:sp>
      <p:pic>
        <p:nvPicPr>
          <p:cNvPr id="8" name="Picture 7">
            <a:extLst>
              <a:ext uri="{FF2B5EF4-FFF2-40B4-BE49-F238E27FC236}">
                <a16:creationId xmlns:a16="http://schemas.microsoft.com/office/drawing/2014/main" id="{16D04D22-80E9-A5C0-1A7A-24FE76985D85}"/>
              </a:ext>
            </a:extLst>
          </p:cNvPr>
          <p:cNvPicPr>
            <a:picLocks noChangeAspect="1"/>
          </p:cNvPicPr>
          <p:nvPr/>
        </p:nvPicPr>
        <p:blipFill>
          <a:blip r:embed="rId3"/>
          <a:stretch>
            <a:fillRect/>
          </a:stretch>
        </p:blipFill>
        <p:spPr>
          <a:xfrm>
            <a:off x="4850345" y="3381328"/>
            <a:ext cx="1595660" cy="1467055"/>
          </a:xfrm>
          <a:prstGeom prst="rect">
            <a:avLst/>
          </a:prstGeom>
        </p:spPr>
      </p:pic>
      <p:sp>
        <p:nvSpPr>
          <p:cNvPr id="9" name="TextBox 8">
            <a:extLst>
              <a:ext uri="{FF2B5EF4-FFF2-40B4-BE49-F238E27FC236}">
                <a16:creationId xmlns:a16="http://schemas.microsoft.com/office/drawing/2014/main" id="{7199AB3B-C800-1D13-D26A-8B2550FC30DF}"/>
              </a:ext>
            </a:extLst>
          </p:cNvPr>
          <p:cNvSpPr txBox="1"/>
          <p:nvPr/>
        </p:nvSpPr>
        <p:spPr>
          <a:xfrm>
            <a:off x="4891829" y="2919663"/>
            <a:ext cx="1414554" cy="461665"/>
          </a:xfrm>
          <a:prstGeom prst="rect">
            <a:avLst/>
          </a:prstGeom>
          <a:noFill/>
        </p:spPr>
        <p:txBody>
          <a:bodyPr wrap="none" rtlCol="0">
            <a:spAutoFit/>
          </a:bodyPr>
          <a:lstStyle/>
          <a:p>
            <a:r>
              <a:rPr lang="en-IN" sz="2400" b="1" dirty="0"/>
              <a:t>DATABASE</a:t>
            </a:r>
            <a:endParaRPr lang="en-CA" sz="2400" b="1" dirty="0"/>
          </a:p>
        </p:txBody>
      </p:sp>
      <p:pic>
        <p:nvPicPr>
          <p:cNvPr id="13" name="Picture 12">
            <a:extLst>
              <a:ext uri="{FF2B5EF4-FFF2-40B4-BE49-F238E27FC236}">
                <a16:creationId xmlns:a16="http://schemas.microsoft.com/office/drawing/2014/main" id="{C6B7AA53-19B9-D155-2ACC-CED2569D42FE}"/>
              </a:ext>
            </a:extLst>
          </p:cNvPr>
          <p:cNvPicPr>
            <a:picLocks noChangeAspect="1"/>
          </p:cNvPicPr>
          <p:nvPr/>
        </p:nvPicPr>
        <p:blipFill>
          <a:blip r:embed="rId4"/>
          <a:stretch>
            <a:fillRect/>
          </a:stretch>
        </p:blipFill>
        <p:spPr>
          <a:xfrm>
            <a:off x="4736667" y="1892259"/>
            <a:ext cx="2088494" cy="629522"/>
          </a:xfrm>
          <a:prstGeom prst="rect">
            <a:avLst/>
          </a:prstGeom>
        </p:spPr>
      </p:pic>
      <p:pic>
        <p:nvPicPr>
          <p:cNvPr id="15" name="Picture 14">
            <a:extLst>
              <a:ext uri="{FF2B5EF4-FFF2-40B4-BE49-F238E27FC236}">
                <a16:creationId xmlns:a16="http://schemas.microsoft.com/office/drawing/2014/main" id="{6FC86B01-6F6D-69D8-2B06-71229A8CDFEB}"/>
              </a:ext>
            </a:extLst>
          </p:cNvPr>
          <p:cNvPicPr>
            <a:picLocks noChangeAspect="1"/>
          </p:cNvPicPr>
          <p:nvPr/>
        </p:nvPicPr>
        <p:blipFill>
          <a:blip r:embed="rId5"/>
          <a:stretch>
            <a:fillRect/>
          </a:stretch>
        </p:blipFill>
        <p:spPr>
          <a:xfrm>
            <a:off x="1562237" y="3048486"/>
            <a:ext cx="1028844" cy="1038370"/>
          </a:xfrm>
          <a:prstGeom prst="rect">
            <a:avLst/>
          </a:prstGeom>
        </p:spPr>
      </p:pic>
      <p:cxnSp>
        <p:nvCxnSpPr>
          <p:cNvPr id="17" name="Connector: Elbow 16">
            <a:extLst>
              <a:ext uri="{FF2B5EF4-FFF2-40B4-BE49-F238E27FC236}">
                <a16:creationId xmlns:a16="http://schemas.microsoft.com/office/drawing/2014/main" id="{D49D3C79-0850-A4D8-6BFD-7ADB014ABBF4}"/>
              </a:ext>
            </a:extLst>
          </p:cNvPr>
          <p:cNvCxnSpPr>
            <a:cxnSpLocks/>
            <a:stCxn id="15" idx="0"/>
            <a:endCxn id="13" idx="1"/>
          </p:cNvCxnSpPr>
          <p:nvPr/>
        </p:nvCxnSpPr>
        <p:spPr>
          <a:xfrm rot="5400000" flipH="1" flipV="1">
            <a:off x="2985930" y="1297749"/>
            <a:ext cx="841466" cy="26600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87D5365-F5C4-87CC-659F-93A1D0B40A0E}"/>
              </a:ext>
            </a:extLst>
          </p:cNvPr>
          <p:cNvPicPr>
            <a:picLocks noChangeAspect="1"/>
          </p:cNvPicPr>
          <p:nvPr/>
        </p:nvPicPr>
        <p:blipFill>
          <a:blip r:embed="rId6"/>
          <a:stretch>
            <a:fillRect/>
          </a:stretch>
        </p:blipFill>
        <p:spPr>
          <a:xfrm>
            <a:off x="2857651" y="1536960"/>
            <a:ext cx="1171739" cy="600159"/>
          </a:xfrm>
          <a:prstGeom prst="rect">
            <a:avLst/>
          </a:prstGeom>
        </p:spPr>
      </p:pic>
      <p:cxnSp>
        <p:nvCxnSpPr>
          <p:cNvPr id="24" name="Connector: Elbow 23">
            <a:extLst>
              <a:ext uri="{FF2B5EF4-FFF2-40B4-BE49-F238E27FC236}">
                <a16:creationId xmlns:a16="http://schemas.microsoft.com/office/drawing/2014/main" id="{3574A1AD-6900-5C18-20E6-E53F3896C95C}"/>
              </a:ext>
            </a:extLst>
          </p:cNvPr>
          <p:cNvCxnSpPr>
            <a:cxnSpLocks/>
          </p:cNvCxnSpPr>
          <p:nvPr/>
        </p:nvCxnSpPr>
        <p:spPr>
          <a:xfrm rot="10800000" flipV="1">
            <a:off x="2591081" y="2421653"/>
            <a:ext cx="2145586" cy="1022064"/>
          </a:xfrm>
          <a:prstGeom prst="bentConnector3">
            <a:avLst>
              <a:gd name="adj1" fmla="val 82315"/>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C078178-BD5B-3EFC-910E-04B18ACAD25E}"/>
              </a:ext>
            </a:extLst>
          </p:cNvPr>
          <p:cNvPicPr>
            <a:picLocks noChangeAspect="1"/>
          </p:cNvPicPr>
          <p:nvPr/>
        </p:nvPicPr>
        <p:blipFill>
          <a:blip r:embed="rId7"/>
          <a:stretch>
            <a:fillRect/>
          </a:stretch>
        </p:blipFill>
        <p:spPr>
          <a:xfrm>
            <a:off x="3057680" y="2550050"/>
            <a:ext cx="1293033" cy="379477"/>
          </a:xfrm>
          <a:prstGeom prst="rect">
            <a:avLst/>
          </a:prstGeom>
        </p:spPr>
      </p:pic>
      <p:pic>
        <p:nvPicPr>
          <p:cNvPr id="37" name="Picture 36">
            <a:extLst>
              <a:ext uri="{FF2B5EF4-FFF2-40B4-BE49-F238E27FC236}">
                <a16:creationId xmlns:a16="http://schemas.microsoft.com/office/drawing/2014/main" id="{90126C48-7CE0-961F-7CE7-9154C678C42D}"/>
              </a:ext>
            </a:extLst>
          </p:cNvPr>
          <p:cNvPicPr>
            <a:picLocks noChangeAspect="1"/>
          </p:cNvPicPr>
          <p:nvPr/>
        </p:nvPicPr>
        <p:blipFill>
          <a:blip r:embed="rId8"/>
          <a:stretch>
            <a:fillRect/>
          </a:stretch>
        </p:blipFill>
        <p:spPr>
          <a:xfrm>
            <a:off x="3232365" y="3314927"/>
            <a:ext cx="1337824" cy="771927"/>
          </a:xfrm>
          <a:prstGeom prst="rect">
            <a:avLst/>
          </a:prstGeom>
        </p:spPr>
      </p:pic>
      <p:cxnSp>
        <p:nvCxnSpPr>
          <p:cNvPr id="38" name="Connector: Elbow 37">
            <a:extLst>
              <a:ext uri="{FF2B5EF4-FFF2-40B4-BE49-F238E27FC236}">
                <a16:creationId xmlns:a16="http://schemas.microsoft.com/office/drawing/2014/main" id="{B671D11E-479F-D369-CE76-435AFFC82B6D}"/>
              </a:ext>
            </a:extLst>
          </p:cNvPr>
          <p:cNvCxnSpPr>
            <a:cxnSpLocks/>
            <a:stCxn id="15" idx="2"/>
          </p:cNvCxnSpPr>
          <p:nvPr/>
        </p:nvCxnSpPr>
        <p:spPr>
          <a:xfrm rot="16200000" flipH="1">
            <a:off x="3611781" y="2551734"/>
            <a:ext cx="27999" cy="309824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4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circle(in)">
                                      <p:cBhvr>
                                        <p:cTn id="56" dur="2000"/>
                                        <p:tgtEl>
                                          <p:spTgt spid="8"/>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circle(in)">
                                      <p:cBhvr>
                                        <p:cTn id="5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572029"/>
          </a:xfrm>
        </p:spPr>
        <p:txBody>
          <a:bodyPr>
            <a:normAutofit/>
          </a:bodyPr>
          <a:lstStyle/>
          <a:p>
            <a:r>
              <a:rPr lang="en-IN"/>
              <a:t>5. </a:t>
            </a:r>
            <a:r>
              <a:rPr lang="en-US"/>
              <a:t>Can you recommend a secure framework for coding an API?</a:t>
            </a:r>
            <a:endParaRPr lang="en-CA"/>
          </a:p>
        </p:txBody>
      </p:sp>
      <p:pic>
        <p:nvPicPr>
          <p:cNvPr id="6" name="Picture 5">
            <a:extLst>
              <a:ext uri="{FF2B5EF4-FFF2-40B4-BE49-F238E27FC236}">
                <a16:creationId xmlns:a16="http://schemas.microsoft.com/office/drawing/2014/main" id="{D2669C00-89CE-C29A-492F-D9C8F1D6E765}"/>
              </a:ext>
            </a:extLst>
          </p:cNvPr>
          <p:cNvPicPr>
            <a:picLocks noChangeAspect="1"/>
          </p:cNvPicPr>
          <p:nvPr/>
        </p:nvPicPr>
        <p:blipFill>
          <a:blip r:embed="rId3"/>
          <a:stretch>
            <a:fillRect/>
          </a:stretch>
        </p:blipFill>
        <p:spPr>
          <a:xfrm>
            <a:off x="2013189" y="1333899"/>
            <a:ext cx="7482504" cy="4190202"/>
          </a:xfrm>
          <a:prstGeom prst="rect">
            <a:avLst/>
          </a:prstGeom>
          <a:noFill/>
        </p:spPr>
      </p:pic>
    </p:spTree>
    <p:extLst>
      <p:ext uri="{BB962C8B-B14F-4D97-AF65-F5344CB8AC3E}">
        <p14:creationId xmlns:p14="http://schemas.microsoft.com/office/powerpoint/2010/main" val="298036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descr="A city with many tall buildings&#10;&#10;Description automatically generated with low confidence">
            <a:extLst>
              <a:ext uri="{FF2B5EF4-FFF2-40B4-BE49-F238E27FC236}">
                <a16:creationId xmlns:a16="http://schemas.microsoft.com/office/drawing/2014/main" id="{2364560C-A753-A200-F6A0-948E569130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1248" r="-1" b="-1"/>
          <a:stretch/>
        </p:blipFill>
        <p:spPr>
          <a:xfrm>
            <a:off x="20" y="0"/>
            <a:ext cx="12191980" cy="6103917"/>
          </a:xfrm>
          <a:prstGeom prst="rect">
            <a:avLst/>
          </a:prstGeom>
          <a:noFill/>
        </p:spPr>
      </p:pic>
      <p:sp>
        <p:nvSpPr>
          <p:cNvPr id="11" name="Text Placeholder 2">
            <a:extLst>
              <a:ext uri="{FF2B5EF4-FFF2-40B4-BE49-F238E27FC236}">
                <a16:creationId xmlns:a16="http://schemas.microsoft.com/office/drawing/2014/main" id="{0C05E1E4-3C84-81F8-4DE5-57874DA5A0D5}"/>
              </a:ext>
            </a:extLst>
          </p:cNvPr>
          <p:cNvSpPr>
            <a:spLocks noGrp="1"/>
          </p:cNvSpPr>
          <p:nvPr>
            <p:ph type="body" sz="quarter" idx="12"/>
          </p:nvPr>
        </p:nvSpPr>
        <p:spPr>
          <a:xfrm>
            <a:off x="1" y="-81887"/>
            <a:ext cx="4813160" cy="2051364"/>
          </a:xfrm>
        </p:spPr>
        <p:txBody>
          <a:bodyPr/>
          <a:lstStyle/>
          <a:p>
            <a:r>
              <a:rPr lang="en-IN" dirty="0"/>
              <a:t>6. </a:t>
            </a:r>
            <a:r>
              <a:rPr lang="en-US" dirty="0"/>
              <a:t>What data interchange format should we use while transferring data between locations?</a:t>
            </a:r>
            <a:br>
              <a:rPr lang="en-US" dirty="0"/>
            </a:br>
            <a:endParaRPr lang="en-US" dirty="0"/>
          </a:p>
          <a:p>
            <a:endParaRPr lang="en-US" dirty="0"/>
          </a:p>
        </p:txBody>
      </p:sp>
      <p:sp>
        <p:nvSpPr>
          <p:cNvPr id="9" name="Text Placeholder 2">
            <a:extLst>
              <a:ext uri="{FF2B5EF4-FFF2-40B4-BE49-F238E27FC236}">
                <a16:creationId xmlns:a16="http://schemas.microsoft.com/office/drawing/2014/main" id="{6D628C35-862C-660F-2651-14F4105B9FCF}"/>
              </a:ext>
            </a:extLst>
          </p:cNvPr>
          <p:cNvSpPr txBox="1">
            <a:spLocks/>
          </p:cNvSpPr>
          <p:nvPr/>
        </p:nvSpPr>
        <p:spPr>
          <a:xfrm>
            <a:off x="0" y="1969477"/>
            <a:ext cx="4813160" cy="4134440"/>
          </a:xfrm>
          <a:prstGeom prst="rect">
            <a:avLst/>
          </a:prstGeom>
          <a:solidFill>
            <a:schemeClr val="bg1">
              <a:alpha val="90000"/>
            </a:schemeClr>
          </a:solidFill>
        </p:spPr>
        <p:txBody>
          <a:bodyPr lIns="320040" tIns="228600" rIns="320040" bIns="228600"/>
          <a:lstStyle>
            <a:lvl1pPr marL="0" indent="0" algn="l" defTabSz="914400" rtl="0" eaLnBrk="1" latinLnBrk="0" hangingPunct="1">
              <a:spcBef>
                <a:spcPct val="20000"/>
              </a:spcBef>
              <a:buFont typeface="Arial" panose="020B0604020202020204" pitchFamily="34" charset="0"/>
              <a:buNone/>
              <a:defRPr sz="2800" kern="1200" cap="none" baseline="0">
                <a:solidFill>
                  <a:schemeClr val="accent1"/>
                </a:solidFill>
                <a:latin typeface="+mj-lt"/>
                <a:ea typeface="+mn-ea"/>
                <a:cs typeface="+mn-cs"/>
              </a:defRPr>
            </a:lvl1pPr>
            <a:lvl2pPr marL="0" indent="-182880" algn="l" defTabSz="914400" rtl="0" eaLnBrk="1" latinLnBrk="0" hangingPunct="1">
              <a:spcBef>
                <a:spcPct val="20000"/>
              </a:spcBef>
              <a:buFontTx/>
              <a:buBlip>
                <a:blip r:embed="rId6"/>
              </a:buBlip>
              <a:defRPr sz="2000" kern="1200">
                <a:solidFill>
                  <a:schemeClr val="bg1"/>
                </a:solidFill>
                <a:latin typeface="+mn-lt"/>
                <a:ea typeface="+mn-ea"/>
                <a:cs typeface="+mn-cs"/>
              </a:defRPr>
            </a:lvl2pPr>
            <a:lvl3pPr marL="457200" indent="-18288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914400" indent="-182880" algn="l" defTabSz="9144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4pPr>
            <a:lvl5pPr marL="1371600" indent="-18288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There are many data interchange format available </a:t>
            </a:r>
            <a:endParaRPr lang="en-CA" dirty="0"/>
          </a:p>
          <a:p>
            <a:pPr marL="457200" indent="-457200">
              <a:buFont typeface="Arial" panose="020B0604020202020204" pitchFamily="34" charset="0"/>
              <a:buChar char="•"/>
            </a:pPr>
            <a:r>
              <a:rPr lang="en-US" dirty="0"/>
              <a:t>XML</a:t>
            </a:r>
          </a:p>
          <a:p>
            <a:pPr marL="457200" indent="-457200">
              <a:buFont typeface="Arial" panose="020B0604020202020204" pitchFamily="34" charset="0"/>
              <a:buChar char="•"/>
            </a:pPr>
            <a:r>
              <a:rPr lang="en-US" dirty="0"/>
              <a:t>Text (CSV)</a:t>
            </a:r>
          </a:p>
          <a:p>
            <a:pPr marL="457200" indent="-457200">
              <a:buFont typeface="Arial" panose="020B0604020202020204" pitchFamily="34" charset="0"/>
              <a:buChar char="•"/>
            </a:pPr>
            <a:r>
              <a:rPr lang="en-US" dirty="0"/>
              <a:t>RDF</a:t>
            </a:r>
          </a:p>
          <a:p>
            <a:pPr marL="457200" indent="-457200">
              <a:buFont typeface="Arial" panose="020B0604020202020204" pitchFamily="34" charset="0"/>
              <a:buChar char="•"/>
            </a:pPr>
            <a:r>
              <a:rPr lang="en-US" dirty="0"/>
              <a:t>JSON</a:t>
            </a:r>
          </a:p>
          <a:p>
            <a:endParaRPr lang="en-US" dirty="0"/>
          </a:p>
        </p:txBody>
      </p:sp>
      <p:sp>
        <p:nvSpPr>
          <p:cNvPr id="8" name="Rectangle 7">
            <a:extLst>
              <a:ext uri="{FF2B5EF4-FFF2-40B4-BE49-F238E27FC236}">
                <a16:creationId xmlns:a16="http://schemas.microsoft.com/office/drawing/2014/main" id="{13097739-D73A-E72B-51A8-21C943B9C077}"/>
              </a:ext>
            </a:extLst>
          </p:cNvPr>
          <p:cNvSpPr/>
          <p:nvPr/>
        </p:nvSpPr>
        <p:spPr>
          <a:xfrm>
            <a:off x="211015" y="4702629"/>
            <a:ext cx="1547447" cy="452175"/>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4068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10005"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1000"/>
                                        <p:tgtEl>
                                          <p:spTgt spid="9">
                                            <p:txEl>
                                              <p:pRg st="0" end="0"/>
                                            </p:txEl>
                                          </p:spTgt>
                                        </p:tgtEl>
                                      </p:cBhvr>
                                    </p:animEffect>
                                    <p:anim calcmode="lin" valueType="num">
                                      <p:cBhvr>
                                        <p:cTn id="2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fade">
                                      <p:cBhvr>
                                        <p:cTn id="34" dur="1000"/>
                                        <p:tgtEl>
                                          <p:spTgt spid="9">
                                            <p:txEl>
                                              <p:pRg st="1" end="1"/>
                                            </p:txEl>
                                          </p:spTgt>
                                        </p:tgtEl>
                                      </p:cBhvr>
                                    </p:animEffect>
                                    <p:anim calcmode="lin" valueType="num">
                                      <p:cBhvr>
                                        <p:cTn id="3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animEffect transition="in" filter="fade">
                                      <p:cBhvr>
                                        <p:cTn id="41" dur="1000"/>
                                        <p:tgtEl>
                                          <p:spTgt spid="9">
                                            <p:txEl>
                                              <p:pRg st="2" end="2"/>
                                            </p:txEl>
                                          </p:spTgt>
                                        </p:tgtEl>
                                      </p:cBhvr>
                                    </p:animEffect>
                                    <p:anim calcmode="lin" valueType="num">
                                      <p:cBhvr>
                                        <p:cTn id="4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fade">
                                      <p:cBhvr>
                                        <p:cTn id="48" dur="1000"/>
                                        <p:tgtEl>
                                          <p:spTgt spid="9">
                                            <p:txEl>
                                              <p:pRg st="3" end="3"/>
                                            </p:txEl>
                                          </p:spTgt>
                                        </p:tgtEl>
                                      </p:cBhvr>
                                    </p:animEffect>
                                    <p:anim calcmode="lin" valueType="num">
                                      <p:cBhvr>
                                        <p:cTn id="4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animEffect transition="in" filter="fade">
                                      <p:cBhvr>
                                        <p:cTn id="55" dur="1000"/>
                                        <p:tgtEl>
                                          <p:spTgt spid="9">
                                            <p:txEl>
                                              <p:pRg st="4" end="4"/>
                                            </p:txEl>
                                          </p:spTgt>
                                        </p:tgtEl>
                                      </p:cBhvr>
                                    </p:animEffect>
                                    <p:anim calcmode="lin" valueType="num">
                                      <p:cBhvr>
                                        <p:cTn id="5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heel(1)">
                                      <p:cBhvr>
                                        <p:cTn id="6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3" restart="whenNotActive" fill="hold" evtFilter="cancelBubble" nodeType="interactiveSeq">
                <p:stCondLst>
                  <p:cond evt="onClick" delay="0">
                    <p:tgtEl>
                      <p:spTgt spid="7"/>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7"/>
                                        </p:tgtEl>
                                      </p:cBhvr>
                                    </p:cmd>
                                  </p:childTnLst>
                                </p:cTn>
                              </p:par>
                            </p:childTnLst>
                          </p:cTn>
                        </p:par>
                      </p:childTnLst>
                    </p:cTn>
                  </p:par>
                </p:childTnLst>
              </p:cTn>
              <p:nextCondLst>
                <p:cond evt="onClick" delay="0">
                  <p:tgtEl>
                    <p:spTgt spid="7"/>
                  </p:tgtEl>
                </p:cond>
              </p:nextCondLst>
            </p:seq>
            <p:video>
              <p:cMediaNode mute="1">
                <p:cTn id="68" repeatCount="indefinite" fill="hold" display="0">
                  <p:stCondLst>
                    <p:cond delay="indefinite"/>
                  </p:stCondLst>
                </p:cTn>
                <p:tgtEl>
                  <p:spTgt spid="7"/>
                </p:tgtEl>
              </p:cMediaNode>
            </p:video>
          </p:childTnLst>
        </p:cTn>
      </p:par>
    </p:tnLst>
    <p:bldLst>
      <p:bldP spid="11" grpId="0" build="p" animBg="1"/>
      <p:bldP spid="9"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0C05E1E4-3C84-81F8-4DE5-57874DA5A0D5}"/>
              </a:ext>
            </a:extLst>
          </p:cNvPr>
          <p:cNvSpPr>
            <a:spLocks noGrp="1"/>
          </p:cNvSpPr>
          <p:nvPr>
            <p:ph type="title"/>
          </p:nvPr>
        </p:nvSpPr>
        <p:spPr>
          <a:xfrm>
            <a:off x="406400" y="585132"/>
            <a:ext cx="10966451" cy="1143000"/>
          </a:xfrm>
        </p:spPr>
        <p:txBody>
          <a:bodyPr lIns="0" tIns="0" rIns="0" bIns="0">
            <a:normAutofit/>
          </a:bodyPr>
          <a:lstStyle/>
          <a:p>
            <a:r>
              <a:rPr lang="en-US" b="1" kern="1200" cap="none" baseline="0" dirty="0">
                <a:latin typeface="+mj-lt"/>
                <a:ea typeface="+mj-ea"/>
                <a:cs typeface="+mj-cs"/>
              </a:rPr>
              <a:t>7. How should we store our data in our many locations?</a:t>
            </a:r>
          </a:p>
        </p:txBody>
      </p:sp>
      <p:sp>
        <p:nvSpPr>
          <p:cNvPr id="8" name="Text Placeholder 2">
            <a:extLst>
              <a:ext uri="{FF2B5EF4-FFF2-40B4-BE49-F238E27FC236}">
                <a16:creationId xmlns:a16="http://schemas.microsoft.com/office/drawing/2014/main" id="{2C67401B-CF0C-55E0-A030-0CA940546D43}"/>
              </a:ext>
            </a:extLst>
          </p:cNvPr>
          <p:cNvSpPr txBox="1">
            <a:spLocks/>
          </p:cNvSpPr>
          <p:nvPr/>
        </p:nvSpPr>
        <p:spPr>
          <a:xfrm>
            <a:off x="874184" y="1978025"/>
            <a:ext cx="4612216" cy="3976688"/>
          </a:xfrm>
          <a:prstGeom prst="rect">
            <a:avLst/>
          </a:prstGeom>
        </p:spPr>
        <p:txBody>
          <a:bodyPr lIns="0" tIns="0" rIns="0" bIns="0">
            <a:normAutofit lnSpcReduction="10000"/>
          </a:bodyPr>
          <a:lstStyle>
            <a:lvl1pPr marL="0" indent="0" algn="l" defTabSz="914400" rtl="0" eaLnBrk="1" latinLnBrk="0" hangingPunct="1">
              <a:spcBef>
                <a:spcPct val="20000"/>
              </a:spcBef>
              <a:buFont typeface="Arial" panose="020B0604020202020204" pitchFamily="34" charset="0"/>
              <a:buNone/>
              <a:defRPr sz="2800" kern="1200" cap="none" baseline="0">
                <a:solidFill>
                  <a:schemeClr val="accent1"/>
                </a:solidFill>
                <a:latin typeface="+mj-lt"/>
                <a:ea typeface="+mn-ea"/>
                <a:cs typeface="+mn-cs"/>
              </a:defRPr>
            </a:lvl1pPr>
            <a:lvl2pPr marL="0" indent="-182880" algn="l" defTabSz="914400" rtl="0" eaLnBrk="1" latinLnBrk="0" hangingPunct="1">
              <a:spcBef>
                <a:spcPct val="20000"/>
              </a:spcBef>
              <a:buFontTx/>
              <a:buBlip>
                <a:blip r:embed="rId5"/>
              </a:buBlip>
              <a:defRPr sz="2000" kern="1200">
                <a:solidFill>
                  <a:schemeClr val="bg1"/>
                </a:solidFill>
                <a:latin typeface="+mn-lt"/>
                <a:ea typeface="+mn-ea"/>
                <a:cs typeface="+mn-cs"/>
              </a:defRPr>
            </a:lvl2pPr>
            <a:lvl3pPr marL="457200" indent="-18288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914400" indent="-182880" algn="l" defTabSz="9144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4pPr>
            <a:lvl5pPr marL="1371600" indent="-18288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sz="2600" dirty="0">
                <a:solidFill>
                  <a:schemeClr val="tx1"/>
                </a:solidFill>
              </a:rPr>
              <a:t>To protect important data from loss or inappropriate disclosure, follow thing should be considered.</a:t>
            </a:r>
          </a:p>
          <a:p>
            <a:pPr marL="342900" indent="-342900">
              <a:lnSpc>
                <a:spcPct val="90000"/>
              </a:lnSpc>
              <a:buFont typeface="+mj-lt"/>
              <a:buAutoNum type="arabicPeriod"/>
            </a:pPr>
            <a:r>
              <a:rPr lang="en-US" sz="2600" dirty="0">
                <a:solidFill>
                  <a:schemeClr val="tx1"/>
                </a:solidFill>
              </a:rPr>
              <a:t>Store encrypted data  on all devices</a:t>
            </a:r>
          </a:p>
          <a:p>
            <a:pPr marL="342900" indent="-342900">
              <a:lnSpc>
                <a:spcPct val="90000"/>
              </a:lnSpc>
              <a:buFont typeface="+mj-lt"/>
              <a:buAutoNum type="arabicPeriod"/>
            </a:pPr>
            <a:r>
              <a:rPr lang="en-US" sz="2600" dirty="0">
                <a:solidFill>
                  <a:schemeClr val="tx1"/>
                </a:solidFill>
              </a:rPr>
              <a:t>Store into more than one copy (Depends on data size and budget of an organization. Cloud is the best option)</a:t>
            </a:r>
          </a:p>
          <a:p>
            <a:pPr marL="342900" indent="-342900">
              <a:lnSpc>
                <a:spcPct val="90000"/>
              </a:lnSpc>
              <a:buFont typeface="+mj-lt"/>
              <a:buAutoNum type="arabicPeriod"/>
            </a:pPr>
            <a:r>
              <a:rPr lang="en-US" sz="2600" dirty="0">
                <a:solidFill>
                  <a:schemeClr val="tx1"/>
                </a:solidFill>
              </a:rPr>
              <a:t>Keep the data backup in encrypted form.</a:t>
            </a:r>
          </a:p>
          <a:p>
            <a:pPr marL="342900" indent="-342900">
              <a:lnSpc>
                <a:spcPct val="90000"/>
              </a:lnSpc>
              <a:buFont typeface="+mj-lt"/>
              <a:buAutoNum type="arabicPeriod"/>
            </a:pPr>
            <a:endParaRPr lang="en-US" sz="2600" dirty="0">
              <a:solidFill>
                <a:schemeClr val="tx1"/>
              </a:solidFill>
            </a:endParaRPr>
          </a:p>
        </p:txBody>
      </p:sp>
      <p:pic>
        <p:nvPicPr>
          <p:cNvPr id="7" name="Video 6" descr="A city with many tall buildings&#10;&#10;Description automatically generated with low confidence">
            <a:extLst>
              <a:ext uri="{FF2B5EF4-FFF2-40B4-BE49-F238E27FC236}">
                <a16:creationId xmlns:a16="http://schemas.microsoft.com/office/drawing/2014/main" id="{2364560C-A753-A200-F6A0-948E569130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248" r="-1" b="-1"/>
          <a:stretch/>
        </p:blipFill>
        <p:spPr>
          <a:xfrm>
            <a:off x="5892800" y="2592911"/>
            <a:ext cx="5486400" cy="2738978"/>
          </a:xfrm>
          <a:prstGeom prst="rect">
            <a:avLst/>
          </a:prstGeom>
          <a:noFill/>
        </p:spPr>
      </p:pic>
    </p:spTree>
    <p:extLst>
      <p:ext uri="{BB962C8B-B14F-4D97-AF65-F5344CB8AC3E}">
        <p14:creationId xmlns:p14="http://schemas.microsoft.com/office/powerpoint/2010/main" val="38487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100000">
                <p:cTn id="12" repeatCount="indefinite"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841733"/>
          </a:xfrm>
        </p:spPr>
        <p:txBody>
          <a:bodyPr>
            <a:normAutofit fontScale="90000"/>
          </a:bodyPr>
          <a:lstStyle/>
          <a:p>
            <a:r>
              <a:rPr lang="en-IN" dirty="0"/>
              <a:t>8. </a:t>
            </a:r>
            <a:r>
              <a:rPr lang="en-US" dirty="0"/>
              <a:t>What are the ethical concerns related to the transmission of personal data?</a:t>
            </a:r>
            <a:br>
              <a:rPr lang="en-US" dirty="0"/>
            </a:br>
            <a:endParaRPr lang="en-CA" dirty="0"/>
          </a:p>
        </p:txBody>
      </p:sp>
      <p:sp>
        <p:nvSpPr>
          <p:cNvPr id="3" name="Text Placeholder 2">
            <a:extLst>
              <a:ext uri="{FF2B5EF4-FFF2-40B4-BE49-F238E27FC236}">
                <a16:creationId xmlns:a16="http://schemas.microsoft.com/office/drawing/2014/main" id="{313E1656-D16F-C6D0-CF6A-F65F621C8C4B}"/>
              </a:ext>
            </a:extLst>
          </p:cNvPr>
          <p:cNvSpPr txBox="1">
            <a:spLocks/>
          </p:cNvSpPr>
          <p:nvPr/>
        </p:nvSpPr>
        <p:spPr>
          <a:xfrm>
            <a:off x="562686" y="1957929"/>
            <a:ext cx="8119090" cy="3337552"/>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70000"/>
              </a:lnSpc>
              <a:buFont typeface="Arial" panose="020B0604020202020204" pitchFamily="34" charset="0"/>
              <a:buChar char="•"/>
            </a:pPr>
            <a:r>
              <a:rPr lang="en-US" sz="2000">
                <a:solidFill>
                  <a:srgbClr val="333F48"/>
                </a:solidFill>
              </a:rPr>
              <a:t>Freedom from unauthorized access to private data(</a:t>
            </a:r>
            <a:r>
              <a:rPr lang="en-CA" sz="2000">
                <a:solidFill>
                  <a:srgbClr val="333F48"/>
                </a:solidFill>
              </a:rPr>
              <a:t>privacy rights)</a:t>
            </a:r>
            <a:endParaRPr lang="en-US" sz="2000">
              <a:solidFill>
                <a:srgbClr val="333F48"/>
              </a:solidFill>
            </a:endParaRPr>
          </a:p>
          <a:p>
            <a:pPr marL="342900" indent="-342900">
              <a:lnSpc>
                <a:spcPct val="170000"/>
              </a:lnSpc>
              <a:buFont typeface="Arial" panose="020B0604020202020204" pitchFamily="34" charset="0"/>
              <a:buChar char="•"/>
            </a:pPr>
            <a:r>
              <a:rPr lang="en-CA" sz="2000">
                <a:solidFill>
                  <a:srgbClr val="333F48"/>
                </a:solidFill>
              </a:rPr>
              <a:t>Inappropriate use of data</a:t>
            </a:r>
          </a:p>
          <a:p>
            <a:pPr marL="342900" indent="-342900">
              <a:lnSpc>
                <a:spcPct val="170000"/>
              </a:lnSpc>
              <a:buFont typeface="Arial" panose="020B0604020202020204" pitchFamily="34" charset="0"/>
              <a:buChar char="•"/>
            </a:pPr>
            <a:r>
              <a:rPr lang="en-CA" sz="2000">
                <a:solidFill>
                  <a:srgbClr val="333F48"/>
                </a:solidFill>
              </a:rPr>
              <a:t>potential for harm</a:t>
            </a:r>
          </a:p>
          <a:p>
            <a:pPr marL="342900" indent="-342900">
              <a:lnSpc>
                <a:spcPct val="170000"/>
              </a:lnSpc>
              <a:buFont typeface="Arial" panose="020B0604020202020204" pitchFamily="34" charset="0"/>
              <a:buChar char="•"/>
            </a:pPr>
            <a:r>
              <a:rPr lang="en-CA" sz="2000">
                <a:solidFill>
                  <a:srgbClr val="333F48"/>
                </a:solidFill>
              </a:rPr>
              <a:t>Client Trust issue</a:t>
            </a:r>
            <a:endParaRPr lang="en-CA" sz="2000" dirty="0">
              <a:solidFill>
                <a:srgbClr val="333F48"/>
              </a:solidFill>
            </a:endParaRPr>
          </a:p>
        </p:txBody>
      </p:sp>
      <p:pic>
        <p:nvPicPr>
          <p:cNvPr id="7" name="Picture 6">
            <a:extLst>
              <a:ext uri="{FF2B5EF4-FFF2-40B4-BE49-F238E27FC236}">
                <a16:creationId xmlns:a16="http://schemas.microsoft.com/office/drawing/2014/main" id="{C6A5DE7F-102A-DE22-62AB-614EFA2BD78E}"/>
              </a:ext>
            </a:extLst>
          </p:cNvPr>
          <p:cNvPicPr>
            <a:picLocks noChangeAspect="1"/>
          </p:cNvPicPr>
          <p:nvPr/>
        </p:nvPicPr>
        <p:blipFill>
          <a:blip r:embed="rId3"/>
          <a:stretch>
            <a:fillRect/>
          </a:stretch>
        </p:blipFill>
        <p:spPr>
          <a:xfrm>
            <a:off x="7194620" y="2498227"/>
            <a:ext cx="3740500" cy="2886478"/>
          </a:xfrm>
          <a:prstGeom prst="rect">
            <a:avLst/>
          </a:prstGeom>
        </p:spPr>
      </p:pic>
    </p:spTree>
    <p:extLst>
      <p:ext uri="{BB962C8B-B14F-4D97-AF65-F5344CB8AC3E}">
        <p14:creationId xmlns:p14="http://schemas.microsoft.com/office/powerpoint/2010/main" val="3226493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3"/>
            <a:ext cx="10966451" cy="841733"/>
          </a:xfrm>
        </p:spPr>
        <p:txBody>
          <a:bodyPr>
            <a:normAutofit/>
          </a:bodyPr>
          <a:lstStyle/>
          <a:p>
            <a:r>
              <a:rPr lang="en-IN" dirty="0"/>
              <a:t>Repository Link</a:t>
            </a:r>
            <a:endParaRPr lang="en-CA" dirty="0"/>
          </a:p>
        </p:txBody>
      </p:sp>
      <p:sp>
        <p:nvSpPr>
          <p:cNvPr id="3" name="Text Placeholder 2">
            <a:extLst>
              <a:ext uri="{FF2B5EF4-FFF2-40B4-BE49-F238E27FC236}">
                <a16:creationId xmlns:a16="http://schemas.microsoft.com/office/drawing/2014/main" id="{313E1656-D16F-C6D0-CF6A-F65F621C8C4B}"/>
              </a:ext>
            </a:extLst>
          </p:cNvPr>
          <p:cNvSpPr txBox="1">
            <a:spLocks/>
          </p:cNvSpPr>
          <p:nvPr/>
        </p:nvSpPr>
        <p:spPr>
          <a:xfrm>
            <a:off x="562686" y="1957929"/>
            <a:ext cx="10058422" cy="755126"/>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70000"/>
              </a:lnSpc>
              <a:buFont typeface="Arial" panose="020B0604020202020204" pitchFamily="34" charset="0"/>
              <a:buChar char="•"/>
            </a:pPr>
            <a:r>
              <a:rPr lang="en-IN" sz="2000" dirty="0" err="1">
                <a:solidFill>
                  <a:srgbClr val="333F48"/>
                </a:solidFill>
                <a:hlinkClick r:id="rId3"/>
              </a:rPr>
              <a:t>Github</a:t>
            </a:r>
            <a:r>
              <a:rPr lang="en-IN" sz="2000" dirty="0">
                <a:solidFill>
                  <a:srgbClr val="333F48"/>
                </a:solidFill>
                <a:hlinkClick r:id="rId3"/>
              </a:rPr>
              <a:t> Link</a:t>
            </a:r>
            <a:r>
              <a:rPr lang="en-IN" sz="2000" dirty="0">
                <a:solidFill>
                  <a:srgbClr val="333F48"/>
                </a:solidFill>
              </a:rPr>
              <a:t> : https://github.com/Nitin-Thakkar/ASP.Net-Authorization_and_authentication</a:t>
            </a:r>
            <a:endParaRPr lang="en-US" sz="2000" dirty="0">
              <a:solidFill>
                <a:srgbClr val="333F48"/>
              </a:solidFill>
            </a:endParaRPr>
          </a:p>
        </p:txBody>
      </p:sp>
    </p:spTree>
    <p:extLst>
      <p:ext uri="{BB962C8B-B14F-4D97-AF65-F5344CB8AC3E}">
        <p14:creationId xmlns:p14="http://schemas.microsoft.com/office/powerpoint/2010/main" val="275811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Logo, company name&#10;&#10;Description automatically generated">
            <a:extLst>
              <a:ext uri="{FF2B5EF4-FFF2-40B4-BE49-F238E27FC236}">
                <a16:creationId xmlns:a16="http://schemas.microsoft.com/office/drawing/2014/main" id="{83EB55F5-F380-C0D2-0A0D-D6A669C40A32}"/>
              </a:ext>
            </a:extLst>
          </p:cNvPr>
          <p:cNvPicPr>
            <a:picLocks noGrp="1" noChangeAspect="1"/>
          </p:cNvPicPr>
          <p:nvPr>
            <p:ph type="pic" sz="quarter" idx="11"/>
          </p:nvPr>
        </p:nvPicPr>
        <p:blipFill rotWithShape="1">
          <a:blip r:embed="rId3"/>
          <a:srcRect t="14496" r="1" b="16895"/>
          <a:stretch/>
        </p:blipFill>
        <p:spPr>
          <a:xfrm>
            <a:off x="120650" y="68263"/>
            <a:ext cx="11950700" cy="6067425"/>
          </a:xfrm>
          <a:prstGeom prst="rect">
            <a:avLst/>
          </a:prstGeom>
          <a:noFill/>
        </p:spPr>
      </p:pic>
    </p:spTree>
    <p:extLst>
      <p:ext uri="{BB962C8B-B14F-4D97-AF65-F5344CB8AC3E}">
        <p14:creationId xmlns:p14="http://schemas.microsoft.com/office/powerpoint/2010/main" val="23990642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39A3-0A10-456F-A8D6-45CF88F51A5B}"/>
              </a:ext>
            </a:extLst>
          </p:cNvPr>
          <p:cNvSpPr>
            <a:spLocks noGrp="1"/>
          </p:cNvSpPr>
          <p:nvPr>
            <p:ph type="title"/>
          </p:nvPr>
        </p:nvSpPr>
        <p:spPr>
          <a:xfrm>
            <a:off x="406400" y="585132"/>
            <a:ext cx="10966451" cy="1143000"/>
          </a:xfrm>
        </p:spPr>
        <p:txBody>
          <a:bodyPr>
            <a:normAutofit/>
          </a:bodyPr>
          <a:lstStyle/>
          <a:p>
            <a:r>
              <a:rPr lang="en-US" dirty="0"/>
              <a:t>Project Summary</a:t>
            </a:r>
          </a:p>
        </p:txBody>
      </p:sp>
      <p:graphicFrame>
        <p:nvGraphicFramePr>
          <p:cNvPr id="22" name="Text Placeholder 2">
            <a:extLst>
              <a:ext uri="{FF2B5EF4-FFF2-40B4-BE49-F238E27FC236}">
                <a16:creationId xmlns:a16="http://schemas.microsoft.com/office/drawing/2014/main" id="{9D796852-7E7A-58D0-97B8-5FCC1BE18739}"/>
              </a:ext>
            </a:extLst>
          </p:cNvPr>
          <p:cNvGraphicFramePr/>
          <p:nvPr>
            <p:extLst>
              <p:ext uri="{D42A27DB-BD31-4B8C-83A1-F6EECF244321}">
                <p14:modId xmlns:p14="http://schemas.microsoft.com/office/powerpoint/2010/main" val="3872421058"/>
              </p:ext>
            </p:extLst>
          </p:nvPr>
        </p:nvGraphicFramePr>
        <p:xfrm>
          <a:off x="1497391" y="1626332"/>
          <a:ext cx="8621299" cy="3976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371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30E4-3045-4DF0-9C40-E86BEF432CFE}"/>
              </a:ext>
            </a:extLst>
          </p:cNvPr>
          <p:cNvSpPr>
            <a:spLocks noGrp="1"/>
          </p:cNvSpPr>
          <p:nvPr>
            <p:ph type="title"/>
          </p:nvPr>
        </p:nvSpPr>
        <p:spPr/>
        <p:txBody>
          <a:bodyPr/>
          <a:lstStyle/>
          <a:p>
            <a:r>
              <a:rPr lang="en-US"/>
              <a:t>Team Profile</a:t>
            </a:r>
          </a:p>
        </p:txBody>
      </p:sp>
      <p:graphicFrame>
        <p:nvGraphicFramePr>
          <p:cNvPr id="6" name="Content Placeholder 5">
            <a:extLst>
              <a:ext uri="{FF2B5EF4-FFF2-40B4-BE49-F238E27FC236}">
                <a16:creationId xmlns:a16="http://schemas.microsoft.com/office/drawing/2014/main" id="{4D24F8A1-DA5E-4544-9F60-FA09ADABC942}"/>
              </a:ext>
            </a:extLst>
          </p:cNvPr>
          <p:cNvGraphicFramePr>
            <a:graphicFrameLocks noGrp="1"/>
          </p:cNvGraphicFramePr>
          <p:nvPr>
            <p:ph sz="quarter" idx="12"/>
            <p:extLst>
              <p:ext uri="{D42A27DB-BD31-4B8C-83A1-F6EECF244321}">
                <p14:modId xmlns:p14="http://schemas.microsoft.com/office/powerpoint/2010/main" val="3495750749"/>
              </p:ext>
            </p:extLst>
          </p:nvPr>
        </p:nvGraphicFramePr>
        <p:xfrm>
          <a:off x="262545" y="1953088"/>
          <a:ext cx="10044430" cy="3736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0605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US" sz="3600" b="0" i="0" u="none" strike="noStrike" baseline="0" dirty="0">
                <a:solidFill>
                  <a:srgbClr val="404040"/>
                </a:solidFill>
                <a:latin typeface="Bookman Old Style" panose="02050604050505020204" pitchFamily="18" charset="0"/>
              </a:rPr>
              <a:t>Part 1 : User data protected by authorization</a:t>
            </a:r>
            <a:endParaRPr lang="en-CA" sz="3600" dirty="0"/>
          </a:p>
        </p:txBody>
      </p:sp>
    </p:spTree>
    <p:extLst>
      <p:ext uri="{BB962C8B-B14F-4D97-AF65-F5344CB8AC3E}">
        <p14:creationId xmlns:p14="http://schemas.microsoft.com/office/powerpoint/2010/main" val="1677539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CE8F-ADAF-4A4A-8F6E-7B43EF18CF8A}"/>
              </a:ext>
            </a:extLst>
          </p:cNvPr>
          <p:cNvSpPr>
            <a:spLocks noGrp="1"/>
          </p:cNvSpPr>
          <p:nvPr>
            <p:ph type="title"/>
          </p:nvPr>
        </p:nvSpPr>
        <p:spPr>
          <a:xfrm>
            <a:off x="406400" y="585132"/>
            <a:ext cx="10966451" cy="1143000"/>
          </a:xfrm>
        </p:spPr>
        <p:txBody>
          <a:bodyPr>
            <a:normAutofit/>
          </a:bodyPr>
          <a:lstStyle/>
          <a:p>
            <a:r>
              <a:rPr lang="en-US" b="1" i="0" dirty="0">
                <a:effectLst/>
              </a:rPr>
              <a:t>What is </a:t>
            </a:r>
            <a:r>
              <a:rPr lang="en-CA" dirty="0"/>
              <a:t>Authentication ?</a:t>
            </a:r>
            <a:br>
              <a:rPr lang="en-CA" dirty="0"/>
            </a:br>
            <a:endParaRPr lang="en-US" dirty="0"/>
          </a:p>
        </p:txBody>
      </p:sp>
      <p:sp>
        <p:nvSpPr>
          <p:cNvPr id="5" name="Text Placeholder 4">
            <a:extLst>
              <a:ext uri="{FF2B5EF4-FFF2-40B4-BE49-F238E27FC236}">
                <a16:creationId xmlns:a16="http://schemas.microsoft.com/office/drawing/2014/main" id="{919249FF-2A7C-4035-84E5-8B5AE54DB9C8}"/>
              </a:ext>
            </a:extLst>
          </p:cNvPr>
          <p:cNvSpPr>
            <a:spLocks noGrp="1"/>
          </p:cNvSpPr>
          <p:nvPr>
            <p:ph type="body" sz="quarter" idx="11"/>
          </p:nvPr>
        </p:nvSpPr>
        <p:spPr>
          <a:xfrm>
            <a:off x="406398" y="1205803"/>
            <a:ext cx="5505379" cy="4531806"/>
          </a:xfrm>
        </p:spPr>
        <p:txBody>
          <a:bodyPr anchor="ctr">
            <a:noAutofit/>
          </a:bodyPr>
          <a:lstStyle/>
          <a:p>
            <a:pPr marL="0" indent="0" rtl="0" fontAlgn="base">
              <a:lnSpc>
                <a:spcPct val="120000"/>
              </a:lnSpc>
              <a:buNone/>
            </a:pPr>
            <a:r>
              <a:rPr lang="en-US" sz="1400" b="1" i="0" dirty="0">
                <a:effectLst/>
              </a:rPr>
              <a:t> </a:t>
            </a:r>
          </a:p>
          <a:p>
            <a:pPr rtl="0" fontAlgn="base">
              <a:lnSpc>
                <a:spcPct val="120000"/>
              </a:lnSpc>
            </a:pPr>
            <a:r>
              <a:rPr lang="en-US" sz="1400" b="0" i="0" dirty="0">
                <a:effectLst/>
              </a:rPr>
              <a:t> Enables organizations to keep their networks secure by permitting only authenticated users .</a:t>
            </a:r>
          </a:p>
          <a:p>
            <a:pPr rtl="0" fontAlgn="base">
              <a:lnSpc>
                <a:spcPct val="120000"/>
              </a:lnSpc>
            </a:pPr>
            <a:r>
              <a:rPr lang="en-CA" sz="1400" b="0" i="0" dirty="0">
                <a:effectLst/>
              </a:rPr>
              <a:t>Several authentication types</a:t>
            </a:r>
          </a:p>
          <a:p>
            <a:pPr lvl="1" fontAlgn="base">
              <a:lnSpc>
                <a:spcPct val="120000"/>
              </a:lnSpc>
            </a:pPr>
            <a:r>
              <a:rPr lang="en-CA" sz="1400" dirty="0">
                <a:solidFill>
                  <a:srgbClr val="333F48"/>
                </a:solidFill>
              </a:rPr>
              <a:t>Single-factor authentication (</a:t>
            </a:r>
            <a:r>
              <a:rPr lang="en-CA" sz="1400" dirty="0">
                <a:solidFill>
                  <a:srgbClr val="333F48"/>
                </a:solidFill>
                <a:hlinkClick r:id="rId3">
                  <a:extLst>
                    <a:ext uri="{A12FA001-AC4F-418D-AE19-62706E023703}">
                      <ahyp:hlinkClr xmlns:ahyp="http://schemas.microsoft.com/office/drawing/2018/hyperlinkcolor" val="tx"/>
                    </a:ext>
                  </a:extLst>
                </a:hlinkClick>
              </a:rPr>
              <a:t>SFA</a:t>
            </a:r>
            <a:r>
              <a:rPr lang="en-CA" sz="1400" dirty="0">
                <a:solidFill>
                  <a:srgbClr val="333F48"/>
                </a:solidFill>
              </a:rPr>
              <a:t>)</a:t>
            </a:r>
          </a:p>
          <a:p>
            <a:pPr lvl="2" fontAlgn="base">
              <a:lnSpc>
                <a:spcPct val="120000"/>
              </a:lnSpc>
            </a:pPr>
            <a:r>
              <a:rPr lang="en-CA" sz="1400" dirty="0">
                <a:solidFill>
                  <a:srgbClr val="333F48"/>
                </a:solidFill>
              </a:rPr>
              <a:t>U</a:t>
            </a:r>
            <a:r>
              <a:rPr lang="en-CA" sz="1400" b="0" i="0" dirty="0">
                <a:solidFill>
                  <a:srgbClr val="333F48"/>
                </a:solidFill>
                <a:effectLst/>
              </a:rPr>
              <a:t>ser ID and password</a:t>
            </a:r>
            <a:endParaRPr lang="en-CA" sz="1400" dirty="0">
              <a:solidFill>
                <a:srgbClr val="333F48"/>
              </a:solidFill>
            </a:endParaRPr>
          </a:p>
          <a:p>
            <a:pPr lvl="1" fontAlgn="base">
              <a:lnSpc>
                <a:spcPct val="120000"/>
              </a:lnSpc>
            </a:pPr>
            <a:r>
              <a:rPr lang="en-CA" sz="1400" b="0" i="0" dirty="0">
                <a:solidFill>
                  <a:srgbClr val="333F48"/>
                </a:solidFill>
                <a:effectLst/>
              </a:rPr>
              <a:t> T</a:t>
            </a:r>
            <a:r>
              <a:rPr lang="en-CA" sz="1400" dirty="0">
                <a:solidFill>
                  <a:srgbClr val="333F48"/>
                </a:solidFill>
              </a:rPr>
              <a:t>wo-factor authentication (</a:t>
            </a:r>
            <a:r>
              <a:rPr lang="en-CA" sz="1400" dirty="0">
                <a:solidFill>
                  <a:srgbClr val="333F48"/>
                </a:solidFill>
                <a:hlinkClick r:id="rId4">
                  <a:extLst>
                    <a:ext uri="{A12FA001-AC4F-418D-AE19-62706E023703}">
                      <ahyp:hlinkClr xmlns:ahyp="http://schemas.microsoft.com/office/drawing/2018/hyperlinkcolor" val="tx"/>
                    </a:ext>
                  </a:extLst>
                </a:hlinkClick>
              </a:rPr>
              <a:t>2FA</a:t>
            </a:r>
            <a:r>
              <a:rPr lang="en-CA" sz="1400" dirty="0">
                <a:solidFill>
                  <a:srgbClr val="333F48"/>
                </a:solidFill>
              </a:rPr>
              <a:t>)</a:t>
            </a:r>
          </a:p>
          <a:p>
            <a:pPr lvl="2" fontAlgn="base">
              <a:lnSpc>
                <a:spcPct val="120000"/>
              </a:lnSpc>
            </a:pPr>
            <a:r>
              <a:rPr lang="en-US" sz="1400" dirty="0">
                <a:solidFill>
                  <a:srgbClr val="333F48"/>
                </a:solidFill>
              </a:rPr>
              <a:t>A</a:t>
            </a:r>
            <a:r>
              <a:rPr lang="en-US" sz="1400" b="0" i="0" dirty="0">
                <a:solidFill>
                  <a:srgbClr val="333F48"/>
                </a:solidFill>
                <a:effectLst/>
              </a:rPr>
              <a:t>dditional authentication factors, such as a unique code (OTP)</a:t>
            </a:r>
          </a:p>
          <a:p>
            <a:pPr lvl="2" fontAlgn="base">
              <a:lnSpc>
                <a:spcPct val="120000"/>
              </a:lnSpc>
            </a:pPr>
            <a:r>
              <a:rPr lang="en-US" sz="1400" b="0" i="0" dirty="0">
                <a:solidFill>
                  <a:srgbClr val="333F48"/>
                </a:solidFill>
                <a:effectLst/>
              </a:rPr>
              <a:t>biometric signature, like a facial scan or thumbprint</a:t>
            </a:r>
            <a:endParaRPr lang="en-CA" sz="1400" dirty="0">
              <a:solidFill>
                <a:srgbClr val="333F48"/>
              </a:solidFill>
            </a:endParaRPr>
          </a:p>
          <a:p>
            <a:pPr lvl="1" fontAlgn="base">
              <a:lnSpc>
                <a:spcPct val="120000"/>
              </a:lnSpc>
            </a:pPr>
            <a:r>
              <a:rPr lang="en-CA" sz="1400" dirty="0">
                <a:solidFill>
                  <a:srgbClr val="333F48"/>
                </a:solidFill>
              </a:rPr>
              <a:t>Multifactor authentication (</a:t>
            </a:r>
            <a:r>
              <a:rPr lang="en-CA" sz="1400" dirty="0">
                <a:solidFill>
                  <a:srgbClr val="333F48"/>
                </a:solidFill>
                <a:hlinkClick r:id="rId5">
                  <a:extLst>
                    <a:ext uri="{A12FA001-AC4F-418D-AE19-62706E023703}">
                      <ahyp:hlinkClr xmlns:ahyp="http://schemas.microsoft.com/office/drawing/2018/hyperlinkcolor" val="tx"/>
                    </a:ext>
                  </a:extLst>
                </a:hlinkClick>
              </a:rPr>
              <a:t>MFA</a:t>
            </a:r>
            <a:r>
              <a:rPr lang="en-CA" sz="1400" dirty="0">
                <a:solidFill>
                  <a:srgbClr val="333F48"/>
                </a:solidFill>
              </a:rPr>
              <a:t>)</a:t>
            </a:r>
          </a:p>
          <a:p>
            <a:pPr lvl="2" fontAlgn="base">
              <a:lnSpc>
                <a:spcPct val="120000"/>
              </a:lnSpc>
            </a:pPr>
            <a:r>
              <a:rPr lang="en-US" sz="1400" dirty="0">
                <a:solidFill>
                  <a:srgbClr val="333F48"/>
                </a:solidFill>
              </a:rPr>
              <a:t>three or more identity verification factors are used for authentication</a:t>
            </a:r>
          </a:p>
          <a:p>
            <a:pPr lvl="3" fontAlgn="base">
              <a:lnSpc>
                <a:spcPct val="120000"/>
              </a:lnSpc>
            </a:pPr>
            <a:r>
              <a:rPr lang="en-US" sz="1400" dirty="0">
                <a:solidFill>
                  <a:srgbClr val="333F48"/>
                </a:solidFill>
              </a:rPr>
              <a:t>E.g. a user ID and password, biometric signature and perhaps a personal question the user must answer</a:t>
            </a:r>
            <a:endParaRPr lang="en-CA" sz="1400" dirty="0">
              <a:solidFill>
                <a:srgbClr val="333F48"/>
              </a:solidFill>
            </a:endParaRPr>
          </a:p>
        </p:txBody>
      </p:sp>
      <p:pic>
        <p:nvPicPr>
          <p:cNvPr id="4" name="Picture 3" descr="Graphical user interface, diagram, text, chat or text message&#10;&#10;Description automatically generated">
            <a:extLst>
              <a:ext uri="{FF2B5EF4-FFF2-40B4-BE49-F238E27FC236}">
                <a16:creationId xmlns:a16="http://schemas.microsoft.com/office/drawing/2014/main" id="{7ACA5502-1240-2129-99FD-3FB9AF353571}"/>
              </a:ext>
            </a:extLst>
          </p:cNvPr>
          <p:cNvPicPr>
            <a:picLocks noChangeAspect="1"/>
          </p:cNvPicPr>
          <p:nvPr/>
        </p:nvPicPr>
        <p:blipFill>
          <a:blip r:embed="rId6"/>
          <a:stretch>
            <a:fillRect/>
          </a:stretch>
        </p:blipFill>
        <p:spPr>
          <a:xfrm>
            <a:off x="6280220" y="1765452"/>
            <a:ext cx="5625192" cy="1972536"/>
          </a:xfrm>
          <a:prstGeom prst="rect">
            <a:avLst/>
          </a:prstGeom>
          <a:noFill/>
        </p:spPr>
      </p:pic>
      <p:cxnSp>
        <p:nvCxnSpPr>
          <p:cNvPr id="7" name="Straight Connector 6">
            <a:extLst>
              <a:ext uri="{FF2B5EF4-FFF2-40B4-BE49-F238E27FC236}">
                <a16:creationId xmlns:a16="http://schemas.microsoft.com/office/drawing/2014/main" id="{AB5C6510-E1F4-940A-BAC6-C86976049E1C}"/>
              </a:ext>
            </a:extLst>
          </p:cNvPr>
          <p:cNvCxnSpPr>
            <a:cxnSpLocks/>
          </p:cNvCxnSpPr>
          <p:nvPr/>
        </p:nvCxnSpPr>
        <p:spPr>
          <a:xfrm>
            <a:off x="11905412" y="1765451"/>
            <a:ext cx="0" cy="1972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8F4D2D5-F8C9-12C7-CB13-CA9C3B44F69E}"/>
              </a:ext>
            </a:extLst>
          </p:cNvPr>
          <p:cNvCxnSpPr>
            <a:cxnSpLocks/>
          </p:cNvCxnSpPr>
          <p:nvPr/>
        </p:nvCxnSpPr>
        <p:spPr>
          <a:xfrm>
            <a:off x="6290268" y="3755689"/>
            <a:ext cx="5625192"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8648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4614-B863-4ADF-AC63-75989E46E0A5}"/>
              </a:ext>
            </a:extLst>
          </p:cNvPr>
          <p:cNvSpPr>
            <a:spLocks noGrp="1"/>
          </p:cNvSpPr>
          <p:nvPr>
            <p:ph type="title"/>
          </p:nvPr>
        </p:nvSpPr>
        <p:spPr/>
        <p:txBody>
          <a:bodyPr/>
          <a:lstStyle/>
          <a:p>
            <a:r>
              <a:rPr lang="en-US" b="1" i="0" dirty="0">
                <a:solidFill>
                  <a:srgbClr val="1481AB"/>
                </a:solidFill>
                <a:effectLst/>
                <a:latin typeface="WordVisi_MSFontService"/>
              </a:rPr>
              <a:t>What is Authorization ?</a:t>
            </a:r>
            <a:endParaRPr lang="en-US" dirty="0"/>
          </a:p>
        </p:txBody>
      </p:sp>
      <p:sp>
        <p:nvSpPr>
          <p:cNvPr id="3" name="Text Placeholder 2">
            <a:extLst>
              <a:ext uri="{FF2B5EF4-FFF2-40B4-BE49-F238E27FC236}">
                <a16:creationId xmlns:a16="http://schemas.microsoft.com/office/drawing/2014/main" id="{B176BBD5-83E8-48B3-ACCA-23DCE88BCB60}"/>
              </a:ext>
            </a:extLst>
          </p:cNvPr>
          <p:cNvSpPr>
            <a:spLocks noGrp="1"/>
          </p:cNvSpPr>
          <p:nvPr>
            <p:ph type="body" sz="quarter" idx="10"/>
          </p:nvPr>
        </p:nvSpPr>
        <p:spPr>
          <a:xfrm>
            <a:off x="210993" y="1339215"/>
            <a:ext cx="7898027" cy="4488829"/>
          </a:xfrm>
        </p:spPr>
        <p:txBody>
          <a:bodyPr>
            <a:normAutofit fontScale="92500"/>
          </a:bodyPr>
          <a:lstStyle/>
          <a:p>
            <a:pPr>
              <a:lnSpc>
                <a:spcPct val="150000"/>
              </a:lnSpc>
            </a:pPr>
            <a:r>
              <a:rPr lang="en-US" sz="2000" b="0" i="0" dirty="0">
                <a:solidFill>
                  <a:srgbClr val="707070"/>
                </a:solidFill>
                <a:effectLst/>
                <a:latin typeface="fakt-web"/>
              </a:rPr>
              <a:t>Authorization is the process of giving someone the ability to access a resource.</a:t>
            </a:r>
          </a:p>
          <a:p>
            <a:pPr>
              <a:lnSpc>
                <a:spcPct val="150000"/>
              </a:lnSpc>
            </a:pPr>
            <a:r>
              <a:rPr lang="en-US" sz="2000" dirty="0">
                <a:solidFill>
                  <a:srgbClr val="707070"/>
                </a:solidFill>
                <a:latin typeface="fakt-web"/>
              </a:rPr>
              <a:t>Authorization rules are part of an IT discipline called Identity and </a:t>
            </a:r>
            <a:r>
              <a:rPr lang="en-US" sz="2000" b="1" dirty="0">
                <a:solidFill>
                  <a:srgbClr val="707070"/>
                </a:solidFill>
                <a:latin typeface="fakt-web"/>
              </a:rPr>
              <a:t>Access Management (IAM)</a:t>
            </a:r>
          </a:p>
          <a:p>
            <a:pPr>
              <a:lnSpc>
                <a:spcPct val="150000"/>
              </a:lnSpc>
            </a:pPr>
            <a:r>
              <a:rPr lang="en-US" sz="2000" dirty="0">
                <a:solidFill>
                  <a:srgbClr val="707070"/>
                </a:solidFill>
                <a:latin typeface="fakt-web"/>
              </a:rPr>
              <a:t>A good example is house ownership. The owner has full access rights to the property (the resource) but can grant other people the right to access it. You say that the owner authorizes people to access it.</a:t>
            </a:r>
          </a:p>
          <a:p>
            <a:pPr>
              <a:lnSpc>
                <a:spcPct val="150000"/>
              </a:lnSpc>
            </a:pPr>
            <a:r>
              <a:rPr lang="en-US" sz="2000" dirty="0">
                <a:solidFill>
                  <a:srgbClr val="707070"/>
                </a:solidFill>
                <a:latin typeface="fakt-web"/>
              </a:rPr>
              <a:t>Types Of Authorization</a:t>
            </a:r>
          </a:p>
          <a:p>
            <a:pPr lvl="1">
              <a:lnSpc>
                <a:spcPct val="150000"/>
              </a:lnSpc>
            </a:pPr>
            <a:r>
              <a:rPr lang="en-CA" sz="1200" b="1" i="0" dirty="0">
                <a:solidFill>
                  <a:srgbClr val="1375B0"/>
                </a:solidFill>
                <a:effectLst/>
                <a:latin typeface="Nunito Sans" panose="020B0604020202020204" pitchFamily="2" charset="0"/>
              </a:rPr>
              <a:t>API keys</a:t>
            </a:r>
          </a:p>
          <a:p>
            <a:pPr lvl="1">
              <a:lnSpc>
                <a:spcPct val="150000"/>
              </a:lnSpc>
            </a:pPr>
            <a:r>
              <a:rPr lang="en-CA" sz="1200" b="1" i="0" dirty="0">
                <a:solidFill>
                  <a:srgbClr val="1375B0"/>
                </a:solidFill>
                <a:effectLst/>
                <a:latin typeface="Nunito Sans" panose="020B0604020202020204" pitchFamily="2" charset="0"/>
              </a:rPr>
              <a:t>Basic Auth</a:t>
            </a:r>
          </a:p>
          <a:p>
            <a:pPr lvl="1">
              <a:lnSpc>
                <a:spcPct val="150000"/>
              </a:lnSpc>
            </a:pPr>
            <a:r>
              <a:rPr lang="en-CA" sz="1200" b="1" i="0" dirty="0">
                <a:solidFill>
                  <a:srgbClr val="1375B0"/>
                </a:solidFill>
                <a:effectLst/>
                <a:latin typeface="Nunito Sans" panose="020B0604020202020204" pitchFamily="2" charset="0"/>
              </a:rPr>
              <a:t>HMAC (</a:t>
            </a:r>
            <a:r>
              <a:rPr lang="en-CA" sz="1200" b="1" dirty="0">
                <a:solidFill>
                  <a:srgbClr val="1375B0"/>
                </a:solidFill>
                <a:latin typeface="Nunito Sans" panose="020B0604020202020204" pitchFamily="2" charset="0"/>
              </a:rPr>
              <a:t>Hash-based Message Authentication Code)</a:t>
            </a:r>
          </a:p>
          <a:p>
            <a:pPr lvl="1">
              <a:lnSpc>
                <a:spcPct val="150000"/>
              </a:lnSpc>
            </a:pPr>
            <a:r>
              <a:rPr lang="en-CA" sz="1200" b="1" i="0" dirty="0">
                <a:solidFill>
                  <a:srgbClr val="1375B0"/>
                </a:solidFill>
                <a:effectLst/>
                <a:latin typeface="Nunito Sans" pitchFamily="2" charset="0"/>
              </a:rPr>
              <a:t>OAuth</a:t>
            </a:r>
          </a:p>
          <a:p>
            <a:pPr marL="411480" lvl="1" indent="0">
              <a:lnSpc>
                <a:spcPct val="150000"/>
              </a:lnSpc>
              <a:buNone/>
            </a:pPr>
            <a:endParaRPr lang="en-US" sz="1600" dirty="0">
              <a:solidFill>
                <a:srgbClr val="707070"/>
              </a:solidFill>
              <a:latin typeface="fakt-web"/>
            </a:endParaRPr>
          </a:p>
        </p:txBody>
      </p:sp>
      <p:pic>
        <p:nvPicPr>
          <p:cNvPr id="5" name="Picture 4">
            <a:extLst>
              <a:ext uri="{FF2B5EF4-FFF2-40B4-BE49-F238E27FC236}">
                <a16:creationId xmlns:a16="http://schemas.microsoft.com/office/drawing/2014/main" id="{D25C786F-6597-338F-B340-24DA524F0BDA}"/>
              </a:ext>
            </a:extLst>
          </p:cNvPr>
          <p:cNvPicPr>
            <a:picLocks noChangeAspect="1"/>
          </p:cNvPicPr>
          <p:nvPr/>
        </p:nvPicPr>
        <p:blipFill>
          <a:blip r:embed="rId3"/>
          <a:stretch>
            <a:fillRect/>
          </a:stretch>
        </p:blipFill>
        <p:spPr>
          <a:xfrm>
            <a:off x="8656319" y="1730828"/>
            <a:ext cx="3324688" cy="2710240"/>
          </a:xfrm>
          <a:prstGeom prst="rect">
            <a:avLst/>
          </a:prstGeom>
        </p:spPr>
      </p:pic>
    </p:spTree>
    <p:extLst>
      <p:ext uri="{BB962C8B-B14F-4D97-AF65-F5344CB8AC3E}">
        <p14:creationId xmlns:p14="http://schemas.microsoft.com/office/powerpoint/2010/main" val="249809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887E04-35DF-58E5-F145-E64B5CEFD497}"/>
              </a:ext>
            </a:extLst>
          </p:cNvPr>
          <p:cNvSpPr>
            <a:spLocks noGrp="1"/>
          </p:cNvSpPr>
          <p:nvPr>
            <p:ph type="body" sz="quarter" idx="10"/>
          </p:nvPr>
        </p:nvSpPr>
        <p:spPr>
          <a:xfrm>
            <a:off x="1356506" y="2537687"/>
            <a:ext cx="9023442" cy="1343489"/>
          </a:xfrm>
        </p:spPr>
        <p:txBody>
          <a:bodyPr numCol="1"/>
          <a:lstStyle/>
          <a:p>
            <a:pPr marL="0" indent="0" algn="ctr">
              <a:buNone/>
            </a:pPr>
            <a:r>
              <a:rPr lang="en-CA" sz="3600" dirty="0">
                <a:solidFill>
                  <a:srgbClr val="404040"/>
                </a:solidFill>
                <a:latin typeface="Bookman Old Style" panose="02050604050505020204" pitchFamily="18" charset="0"/>
              </a:rPr>
              <a:t>Part 2: Security Technologies Recommendations</a:t>
            </a:r>
          </a:p>
        </p:txBody>
      </p:sp>
    </p:spTree>
    <p:extLst>
      <p:ext uri="{BB962C8B-B14F-4D97-AF65-F5344CB8AC3E}">
        <p14:creationId xmlns:p14="http://schemas.microsoft.com/office/powerpoint/2010/main" val="197937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IN" dirty="0"/>
              <a:t>1. </a:t>
            </a:r>
            <a:r>
              <a:rPr lang="en-US" dirty="0"/>
              <a:t>How can we transfer personal data securely within their network?</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a:t> There are a couple of ways to transfer personal data within their network the safest way is by using Encryption along with the protocol.</a:t>
            </a:r>
          </a:p>
          <a:p>
            <a:pPr>
              <a:lnSpc>
                <a:spcPct val="90000"/>
              </a:lnSpc>
            </a:pPr>
            <a:r>
              <a:rPr lang="en-US"/>
              <a:t>So, sharing data using FTP protocol and using Encryption algorithms to transfer data within their network.</a:t>
            </a:r>
            <a:endParaRPr lang="en-CA"/>
          </a:p>
        </p:txBody>
      </p:sp>
      <p:pic>
        <p:nvPicPr>
          <p:cNvPr id="7" name="Picture 6" descr="Timeline&#10;&#10;Description automatically generated with medium confidence">
            <a:extLst>
              <a:ext uri="{FF2B5EF4-FFF2-40B4-BE49-F238E27FC236}">
                <a16:creationId xmlns:a16="http://schemas.microsoft.com/office/drawing/2014/main" id="{0920C32D-A121-E501-C921-1FE7F90B69CF}"/>
              </a:ext>
            </a:extLst>
          </p:cNvPr>
          <p:cNvPicPr>
            <a:picLocks noChangeAspect="1"/>
          </p:cNvPicPr>
          <p:nvPr/>
        </p:nvPicPr>
        <p:blipFill>
          <a:blip r:embed="rId2"/>
          <a:stretch>
            <a:fillRect/>
          </a:stretch>
        </p:blipFill>
        <p:spPr>
          <a:xfrm>
            <a:off x="6325563" y="1981200"/>
            <a:ext cx="4620874" cy="3962400"/>
          </a:xfrm>
          <a:prstGeom prst="rect">
            <a:avLst/>
          </a:prstGeom>
          <a:noFill/>
        </p:spPr>
      </p:pic>
    </p:spTree>
    <p:extLst>
      <p:ext uri="{BB962C8B-B14F-4D97-AF65-F5344CB8AC3E}">
        <p14:creationId xmlns:p14="http://schemas.microsoft.com/office/powerpoint/2010/main" val="45832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D6FE-C17A-4655-CE16-B8DE68F201F8}"/>
              </a:ext>
            </a:extLst>
          </p:cNvPr>
          <p:cNvSpPr>
            <a:spLocks noGrp="1"/>
          </p:cNvSpPr>
          <p:nvPr>
            <p:ph type="title"/>
          </p:nvPr>
        </p:nvSpPr>
        <p:spPr>
          <a:xfrm>
            <a:off x="406400" y="585132"/>
            <a:ext cx="10966451" cy="1143000"/>
          </a:xfrm>
        </p:spPr>
        <p:txBody>
          <a:bodyPr>
            <a:normAutofit/>
          </a:bodyPr>
          <a:lstStyle/>
          <a:p>
            <a:r>
              <a:rPr lang="en-US" dirty="0"/>
              <a:t>2. What security protocol is best for transferring personal files?</a:t>
            </a:r>
            <a:endParaRPr lang="en-CA" dirty="0"/>
          </a:p>
        </p:txBody>
      </p:sp>
      <p:sp>
        <p:nvSpPr>
          <p:cNvPr id="3" name="Text Placeholder 2">
            <a:extLst>
              <a:ext uri="{FF2B5EF4-FFF2-40B4-BE49-F238E27FC236}">
                <a16:creationId xmlns:a16="http://schemas.microsoft.com/office/drawing/2014/main" id="{0FD0BE60-0C43-CE18-924B-F9E3CD554410}"/>
              </a:ext>
            </a:extLst>
          </p:cNvPr>
          <p:cNvSpPr>
            <a:spLocks noGrp="1"/>
          </p:cNvSpPr>
          <p:nvPr>
            <p:ph type="body" sz="quarter" idx="10"/>
          </p:nvPr>
        </p:nvSpPr>
        <p:spPr>
          <a:xfrm>
            <a:off x="874184" y="1978025"/>
            <a:ext cx="4612216" cy="3976688"/>
          </a:xfrm>
        </p:spPr>
        <p:txBody>
          <a:bodyPr>
            <a:normAutofit/>
          </a:bodyPr>
          <a:lstStyle/>
          <a:p>
            <a:pPr>
              <a:lnSpc>
                <a:spcPct val="90000"/>
              </a:lnSpc>
            </a:pPr>
            <a:r>
              <a:rPr lang="en-US" sz="2000"/>
              <a:t>Previously the FTP  was wildly preferred to transfer the data over the network then for more security purpose few new protocols were widely used for transferring personal file.</a:t>
            </a:r>
          </a:p>
          <a:p>
            <a:pPr>
              <a:lnSpc>
                <a:spcPct val="90000"/>
              </a:lnSpc>
            </a:pPr>
            <a:endParaRPr lang="en-US" sz="2000"/>
          </a:p>
          <a:p>
            <a:pPr>
              <a:lnSpc>
                <a:spcPct val="90000"/>
              </a:lnSpc>
            </a:pPr>
            <a:r>
              <a:rPr lang="en-US" sz="2000"/>
              <a:t>SFTP is a protocol developed by the Internet Engineering Task Force (IETF) and is probably the most widely used file transfer protocol  today. SFTP utilizes Secure Shell encryption to encrypt transmitted data</a:t>
            </a:r>
            <a:endParaRPr lang="en-CA" sz="2000"/>
          </a:p>
        </p:txBody>
      </p:sp>
      <p:pic>
        <p:nvPicPr>
          <p:cNvPr id="5" name="Picture 4" descr="Diagram&#10;&#10;Description automatically generated">
            <a:extLst>
              <a:ext uri="{FF2B5EF4-FFF2-40B4-BE49-F238E27FC236}">
                <a16:creationId xmlns:a16="http://schemas.microsoft.com/office/drawing/2014/main" id="{08EEFDA6-FDE9-1912-0FAE-EC40CD880958}"/>
              </a:ext>
            </a:extLst>
          </p:cNvPr>
          <p:cNvPicPr>
            <a:picLocks noChangeAspect="1"/>
          </p:cNvPicPr>
          <p:nvPr/>
        </p:nvPicPr>
        <p:blipFill>
          <a:blip r:embed="rId3"/>
          <a:stretch>
            <a:fillRect/>
          </a:stretch>
        </p:blipFill>
        <p:spPr>
          <a:xfrm>
            <a:off x="5892800" y="2693670"/>
            <a:ext cx="5486400" cy="2537459"/>
          </a:xfrm>
          <a:prstGeom prst="rect">
            <a:avLst/>
          </a:prstGeom>
          <a:noFill/>
        </p:spPr>
      </p:pic>
    </p:spTree>
    <p:extLst>
      <p:ext uri="{BB962C8B-B14F-4D97-AF65-F5344CB8AC3E}">
        <p14:creationId xmlns:p14="http://schemas.microsoft.com/office/powerpoint/2010/main" val="3517556939"/>
      </p:ext>
    </p:extLst>
  </p:cSld>
  <p:clrMapOvr>
    <a:masterClrMapping/>
  </p:clrMapOvr>
</p:sld>
</file>

<file path=ppt/theme/theme1.xml><?xml version="1.0" encoding="utf-8"?>
<a:theme xmlns:a="http://schemas.openxmlformats.org/drawingml/2006/main" name="Georgian 16x9 Template A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85DC3A8-578C-4DF2-92ED-9458FCC180A8}"/>
    </a:ext>
  </a:extLst>
</a:theme>
</file>

<file path=ppt/theme/theme2.xml><?xml version="1.0" encoding="utf-8"?>
<a:theme xmlns:a="http://schemas.openxmlformats.org/drawingml/2006/main" name="Georgian 16x9 Template B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A623343-D84D-490A-95A5-04198587E1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CF4001AD1F254ABFFBC0166C42288B" ma:contentTypeVersion="15" ma:contentTypeDescription="Create a new document." ma:contentTypeScope="" ma:versionID="4c6b0a5cae4e37429cb23c0877cc6059">
  <xsd:schema xmlns:xsd="http://www.w3.org/2001/XMLSchema" xmlns:xs="http://www.w3.org/2001/XMLSchema" xmlns:p="http://schemas.microsoft.com/office/2006/metadata/properties" xmlns:ns2="3857edf0-7ccb-4b55-b568-5829b1bcbfeb" xmlns:ns3="8738c708-47d5-4943-a8c6-ec6327ce3ed1" targetNamespace="http://schemas.microsoft.com/office/2006/metadata/properties" ma:root="true" ma:fieldsID="443b17ab7c57120463c9fb808b4e2918" ns2:_="" ns3:_="">
    <xsd:import namespace="3857edf0-7ccb-4b55-b568-5829b1bcbfeb"/>
    <xsd:import namespace="8738c708-47d5-4943-a8c6-ec6327ce3ed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57edf0-7ccb-4b55-b568-5829b1bcbf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9a59e6a-29c3-4921-9c03-4d7ff3dd46b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738c708-47d5-4943-a8c6-ec6327ce3ed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6546fd42-dc86-471e-a142-433092985e80}" ma:internalName="TaxCatchAll" ma:showField="CatchAllData" ma:web="8738c708-47d5-4943-a8c6-ec6327ce3ed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857edf0-7ccb-4b55-b568-5829b1bcbfeb">
      <Terms xmlns="http://schemas.microsoft.com/office/infopath/2007/PartnerControls"/>
    </lcf76f155ced4ddcb4097134ff3c332f>
    <TaxCatchAll xmlns="8738c708-47d5-4943-a8c6-ec6327ce3ed1" xsi:nil="true"/>
  </documentManagement>
</p:properties>
</file>

<file path=customXml/itemProps1.xml><?xml version="1.0" encoding="utf-8"?>
<ds:datastoreItem xmlns:ds="http://schemas.openxmlformats.org/officeDocument/2006/customXml" ds:itemID="{C6B897F6-988C-4568-BDB2-644188D880A9}">
  <ds:schemaRefs>
    <ds:schemaRef ds:uri="3857edf0-7ccb-4b55-b568-5829b1bcbfeb"/>
    <ds:schemaRef ds:uri="8738c708-47d5-4943-a8c6-ec6327ce3e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24FB138-E190-43BE-B2CB-008C2129A45D}">
  <ds:schemaRefs>
    <ds:schemaRef ds:uri="http://schemas.microsoft.com/sharepoint/v3/contenttype/forms"/>
  </ds:schemaRefs>
</ds:datastoreItem>
</file>

<file path=customXml/itemProps3.xml><?xml version="1.0" encoding="utf-8"?>
<ds:datastoreItem xmlns:ds="http://schemas.openxmlformats.org/officeDocument/2006/customXml" ds:itemID="{31D7D0C9-4DB4-496F-B742-1A5AEA0A7883}">
  <ds:schemaRefs>
    <ds:schemaRef ds:uri="30002ad6-b9ef-4488-999c-0641a688d5e9"/>
    <ds:schemaRef ds:uri="3857edf0-7ccb-4b55-b568-5829b1bcbfeb"/>
    <ds:schemaRef ds:uri="598a0774-9d59-4c19-9116-2ccca5cd92a2"/>
    <ds:schemaRef ds:uri="8738c708-47d5-4943-a8c6-ec6327ce3e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georgian_college_PPT_template_2017_widescreen</Template>
  <TotalTime>534</TotalTime>
  <Words>771</Words>
  <Application>Microsoft Office PowerPoint</Application>
  <PresentationFormat>Widescreen</PresentationFormat>
  <Paragraphs>87</Paragraphs>
  <Slides>18</Slides>
  <Notes>12</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Avenir LT Std 65 Medium</vt:lpstr>
      <vt:lpstr>Bookman Old Style</vt:lpstr>
      <vt:lpstr>Calibri</vt:lpstr>
      <vt:lpstr>Calibri Light</vt:lpstr>
      <vt:lpstr>fakt-web</vt:lpstr>
      <vt:lpstr>Nunito Sans</vt:lpstr>
      <vt:lpstr>WordVisi_MSFontService</vt:lpstr>
      <vt:lpstr>Georgian 16x9 Template A - 2017</vt:lpstr>
      <vt:lpstr>Georgian 16x9 Template B - 2017</vt:lpstr>
      <vt:lpstr>PowerPoint Presentation</vt:lpstr>
      <vt:lpstr>Project Summary</vt:lpstr>
      <vt:lpstr>Team Profile</vt:lpstr>
      <vt:lpstr>PowerPoint Presentation</vt:lpstr>
      <vt:lpstr>What is Authentication ? </vt:lpstr>
      <vt:lpstr>What is Authorization ?</vt:lpstr>
      <vt:lpstr>PowerPoint Presentation</vt:lpstr>
      <vt:lpstr>1. How can we transfer personal data securely within their network?</vt:lpstr>
      <vt:lpstr>2. What security protocol is best for transferring personal files?</vt:lpstr>
      <vt:lpstr>3. Can we encode and  encrypt images?</vt:lpstr>
      <vt:lpstr>4. Our database cannot be moved from the site, and we need to be able to access it externally using a secure API. Can you explain the architecture of a secure API?</vt:lpstr>
      <vt:lpstr>Architecture</vt:lpstr>
      <vt:lpstr>5. Can you recommend a secure framework for coding an API?</vt:lpstr>
      <vt:lpstr>PowerPoint Presentation</vt:lpstr>
      <vt:lpstr>7. How should we store our data in our many locations?</vt:lpstr>
      <vt:lpstr>8. What are the ethical concerns related to the transmission of personal data? </vt:lpstr>
      <vt:lpstr>Repository Link</vt:lpstr>
      <vt:lpstr>PowerPoint Presentation</vt:lpstr>
    </vt:vector>
  </TitlesOfParts>
  <Company>Georgian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Dyck</dc:creator>
  <cp:lastModifiedBy>Nitinkumar Ratilal Thakkar</cp:lastModifiedBy>
  <cp:revision>37</cp:revision>
  <dcterms:created xsi:type="dcterms:W3CDTF">2020-01-03T19:45:57Z</dcterms:created>
  <dcterms:modified xsi:type="dcterms:W3CDTF">2022-08-04T08:44:57Z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0x010100D0CF4001AD1F254ABFFBC0166C42288B</vt:lpwstr>
  </property>
  <property fmtid="{D5CDD505-2E9C-101B-9397-08002B2CF9AE}" pid="3" name="MediaServiceImageTags">
    <vt:lpwstr/>
  </property>
</Properties>
</file>